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40"/>
  </p:notesMasterIdLst>
  <p:sldIdLst>
    <p:sldId id="25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3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9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перемещения страницы щёлкните мышью</a:t>
            </a: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8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86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87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88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51AC6858-FA14-4D7B-88FA-5BE4F6295A61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63859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352" name="PlaceHolder 2"/>
          <p:cNvSpPr>
            <a:spLocks noGrp="1"/>
          </p:cNvSpPr>
          <p:nvPr>
            <p:ph type="body"/>
          </p:nvPr>
        </p:nvSpPr>
        <p:spPr>
          <a:xfrm>
            <a:off x="914400" y="4343400"/>
            <a:ext cx="5028840" cy="411444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353" name="TextShape 3"/>
          <p:cNvSpPr txBox="1"/>
          <p:nvPr/>
        </p:nvSpPr>
        <p:spPr>
          <a:xfrm>
            <a:off x="0" y="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B2E4F116-2BD9-4AB0-AD37-3D871B495BD2}" type="slidenum">
              <a:rPr lang="ru-RU" sz="1800" b="0" strike="noStrike" spc="-1">
                <a:solidFill>
                  <a:srgbClr val="000000"/>
                </a:solidFill>
                <a:latin typeface="Calibri"/>
                <a:ea typeface="+mj-ea"/>
              </a:rPr>
              <a:t>18</a:t>
            </a:fld>
            <a:endParaRPr lang="ru-RU" sz="18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12199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364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333E48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1523880" y="4466880"/>
            <a:ext cx="914364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333E4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184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333E48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209280" y="3602160"/>
            <a:ext cx="446184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333E48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1523880" y="4466880"/>
            <a:ext cx="446184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333E48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6209280" y="4466880"/>
            <a:ext cx="446184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333E4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333E48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615560" y="360216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333E48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7707240" y="360216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333E48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1523880" y="446688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333E48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4615560" y="446688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333E48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7707240" y="446688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333E4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1523880" y="3602160"/>
            <a:ext cx="9143640" cy="1655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3640" cy="1655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333E4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1840" cy="1655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333E48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6209280" y="3602160"/>
            <a:ext cx="4461840" cy="1655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333E4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184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333E48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6209280" y="3602160"/>
            <a:ext cx="4461840" cy="1655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333E48"/>
              </a:solidFill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1523880" y="4466880"/>
            <a:ext cx="446184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333E4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1523880" y="3602160"/>
            <a:ext cx="9143640" cy="1655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1840" cy="1655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333E48"/>
              </a:solid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6209280" y="3602160"/>
            <a:ext cx="446184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333E48"/>
              </a:solidFill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6209280" y="4466880"/>
            <a:ext cx="446184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333E4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184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333E48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09280" y="3602160"/>
            <a:ext cx="446184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333E48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1523880" y="4466880"/>
            <a:ext cx="914364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333E4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364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333E48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1523880" y="4466880"/>
            <a:ext cx="914364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333E4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184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333E48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6209280" y="3602160"/>
            <a:ext cx="446184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333E48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1523880" y="4466880"/>
            <a:ext cx="446184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333E48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6209280" y="4466880"/>
            <a:ext cx="446184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333E4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333E48"/>
              </a:solidFill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4615560" y="360216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333E48"/>
              </a:solidFill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7707240" y="360216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333E48"/>
              </a:solidFill>
              <a:latin typeface="Arial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1523880" y="446688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333E48"/>
              </a:solidFill>
              <a:latin typeface="Arial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body"/>
          </p:nvPr>
        </p:nvSpPr>
        <p:spPr>
          <a:xfrm>
            <a:off x="4615560" y="446688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333E48"/>
              </a:solidFill>
              <a:latin typeface="Arial"/>
            </a:endParaRPr>
          </a:p>
        </p:txBody>
      </p:sp>
      <p:sp>
        <p:nvSpPr>
          <p:cNvPr id="82" name="PlaceHolder 7"/>
          <p:cNvSpPr>
            <a:spLocks noGrp="1"/>
          </p:cNvSpPr>
          <p:nvPr>
            <p:ph type="body"/>
          </p:nvPr>
        </p:nvSpPr>
        <p:spPr>
          <a:xfrm>
            <a:off x="7707240" y="4466880"/>
            <a:ext cx="294408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333E4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3640" cy="1655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333E4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1840" cy="1655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333E48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6209280" y="3602160"/>
            <a:ext cx="4461840" cy="1655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333E4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184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333E48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6209280" y="3602160"/>
            <a:ext cx="4461840" cy="1655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333E48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1523880" y="4466880"/>
            <a:ext cx="446184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333E4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1840" cy="1655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333E48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6209280" y="3602160"/>
            <a:ext cx="446184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333E48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6209280" y="4466880"/>
            <a:ext cx="446184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333E4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184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333E48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209280" y="3602160"/>
            <a:ext cx="446184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333E48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1523880" y="4466880"/>
            <a:ext cx="9143640" cy="78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333E48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45720" tIns="45000" rIns="45720" bIns="45000" anchor="b"/>
          <a:lstStyle/>
          <a:p>
            <a:pPr algn="ctr">
              <a:lnSpc>
                <a:spcPct val="90000"/>
              </a:lnSpc>
            </a:pPr>
            <a:r>
              <a:rPr lang="ru-RU" sz="6000" b="1" strike="noStrike" spc="-1">
                <a:solidFill>
                  <a:srgbClr val="333E48"/>
                </a:solidFill>
                <a:latin typeface="Arial"/>
                <a:ea typeface="Arial"/>
              </a:rPr>
              <a:t>Текст заголовка</a:t>
            </a:r>
            <a:endParaRPr lang="ru-RU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3640" cy="1655280"/>
          </a:xfrm>
          <a:prstGeom prst="rect">
            <a:avLst/>
          </a:prstGeom>
        </p:spPr>
        <p:txBody>
          <a:bodyPr lIns="45720" tIns="45000" rIns="45720" bIns="45000"/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ru-RU" sz="2400" b="0" strike="noStrike" spc="-1">
                <a:solidFill>
                  <a:srgbClr val="333E48"/>
                </a:solidFill>
                <a:latin typeface="Arial"/>
                <a:ea typeface="Arial"/>
              </a:rPr>
              <a:t>Уровень текста 1</a:t>
            </a:r>
            <a:endParaRPr lang="ru-RU" sz="2400" b="0" strike="noStrike" spc="-1">
              <a:solidFill>
                <a:srgbClr val="333E48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ru-RU" sz="2400" b="0" strike="noStrike" spc="-1">
                <a:solidFill>
                  <a:srgbClr val="333E48"/>
                </a:solidFill>
                <a:latin typeface="Arial"/>
                <a:ea typeface="Arial"/>
              </a:rPr>
              <a:t>Уровень текста 2</a:t>
            </a:r>
            <a:endParaRPr lang="ru-RU" sz="2400" b="0" strike="noStrike" spc="-1">
              <a:solidFill>
                <a:srgbClr val="333E48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ru-RU" sz="2400" b="0" strike="noStrike" spc="-1">
                <a:solidFill>
                  <a:srgbClr val="333E48"/>
                </a:solidFill>
                <a:latin typeface="Arial"/>
                <a:ea typeface="Arial"/>
              </a:rPr>
              <a:t>Уровень текста 3</a:t>
            </a:r>
            <a:endParaRPr lang="ru-RU" sz="2400" b="0" strike="noStrike" spc="-1">
              <a:solidFill>
                <a:srgbClr val="333E48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ru-RU" sz="2400" b="0" strike="noStrike" spc="-1">
                <a:solidFill>
                  <a:srgbClr val="333E48"/>
                </a:solidFill>
                <a:latin typeface="Arial"/>
                <a:ea typeface="Arial"/>
              </a:rPr>
              <a:t>Уровень текста 4</a:t>
            </a:r>
            <a:endParaRPr lang="ru-RU" sz="2400" b="0" strike="noStrike" spc="-1">
              <a:solidFill>
                <a:srgbClr val="333E48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ru-RU" sz="2400" b="0" strike="noStrike" spc="-1">
                <a:solidFill>
                  <a:srgbClr val="333E48"/>
                </a:solidFill>
                <a:latin typeface="Arial"/>
                <a:ea typeface="Arial"/>
              </a:rPr>
              <a:t>Уровень текста 5</a:t>
            </a:r>
            <a:endParaRPr lang="ru-RU" sz="2400" b="0" strike="noStrike" spc="-1">
              <a:solidFill>
                <a:srgbClr val="333E48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5892840" y="6172200"/>
            <a:ext cx="2844360" cy="36792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fld id="{21A7A516-1E5D-427E-B4EC-E010CA338B0C}" type="slidenum">
              <a:rPr lang="ru-RU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1104840" y="365040"/>
            <a:ext cx="8053200" cy="917280"/>
          </a:xfrm>
          <a:prstGeom prst="rect">
            <a:avLst/>
          </a:prstGeom>
        </p:spPr>
        <p:txBody>
          <a:bodyPr lIns="45720" tIns="45000" rIns="45720" bIns="45000" anchor="ctr"/>
          <a:lstStyle/>
          <a:p>
            <a:pPr>
              <a:lnSpc>
                <a:spcPct val="90000"/>
              </a:lnSpc>
            </a:pPr>
            <a:r>
              <a:rPr lang="ru-RU" sz="3200" b="1" strike="noStrike" spc="-1">
                <a:solidFill>
                  <a:srgbClr val="333E48"/>
                </a:solidFill>
                <a:latin typeface="Arial"/>
                <a:ea typeface="Arial"/>
              </a:rPr>
              <a:t>Текст заголовка</a:t>
            </a: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45720" tIns="45000" rIns="45720" bIns="45000"/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333E48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333E48"/>
                </a:solidFill>
                <a:latin typeface="Arial"/>
                <a:ea typeface="Arial"/>
              </a:rPr>
              <a:t>Уровень текста 1</a:t>
            </a:r>
            <a:endParaRPr lang="ru-RU" sz="1800" b="0" strike="noStrike" spc="-1">
              <a:solidFill>
                <a:srgbClr val="333E48"/>
              </a:solidFill>
              <a:latin typeface="Arial"/>
            </a:endParaRPr>
          </a:p>
          <a:p>
            <a:pPr marL="714240" lvl="1" indent="-256680">
              <a:lnSpc>
                <a:spcPct val="90000"/>
              </a:lnSpc>
              <a:spcBef>
                <a:spcPts val="1001"/>
              </a:spcBef>
              <a:buClr>
                <a:srgbClr val="333E48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333E48"/>
                </a:solidFill>
                <a:latin typeface="Arial"/>
                <a:ea typeface="Arial"/>
              </a:rPr>
              <a:t>Уровень текста 2</a:t>
            </a:r>
            <a:endParaRPr lang="ru-RU" sz="1800" b="0" strike="noStrike" spc="-1">
              <a:solidFill>
                <a:srgbClr val="333E48"/>
              </a:solidFill>
              <a:latin typeface="Arial"/>
            </a:endParaRPr>
          </a:p>
          <a:p>
            <a:pPr marL="1208160" lvl="2" indent="-293400">
              <a:lnSpc>
                <a:spcPct val="90000"/>
              </a:lnSpc>
              <a:spcBef>
                <a:spcPts val="1001"/>
              </a:spcBef>
              <a:buClr>
                <a:srgbClr val="333E48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333E48"/>
                </a:solidFill>
                <a:latin typeface="Arial"/>
                <a:ea typeface="Arial"/>
              </a:rPr>
              <a:t>Уровень текста 3</a:t>
            </a:r>
            <a:endParaRPr lang="ru-RU" sz="1800" b="0" strike="noStrike" spc="-1">
              <a:solidFill>
                <a:srgbClr val="333E48"/>
              </a:solidFill>
              <a:latin typeface="Arial"/>
            </a:endParaRPr>
          </a:p>
          <a:p>
            <a:pPr marL="1714680" lvl="3" indent="-342720">
              <a:lnSpc>
                <a:spcPct val="90000"/>
              </a:lnSpc>
              <a:spcBef>
                <a:spcPts val="1001"/>
              </a:spcBef>
              <a:buClr>
                <a:srgbClr val="333E48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333E48"/>
                </a:solidFill>
                <a:latin typeface="Arial"/>
                <a:ea typeface="Arial"/>
              </a:rPr>
              <a:t>Уровень текста 4</a:t>
            </a:r>
            <a:endParaRPr lang="ru-RU" sz="1800" b="0" strike="noStrike" spc="-1">
              <a:solidFill>
                <a:srgbClr val="333E48"/>
              </a:solidFill>
              <a:latin typeface="Arial"/>
            </a:endParaRPr>
          </a:p>
          <a:p>
            <a:pPr marL="2171880" lvl="4" indent="-342720">
              <a:lnSpc>
                <a:spcPct val="90000"/>
              </a:lnSpc>
              <a:spcBef>
                <a:spcPts val="1001"/>
              </a:spcBef>
              <a:buClr>
                <a:srgbClr val="333E48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333E48"/>
                </a:solidFill>
                <a:latin typeface="Arial"/>
                <a:ea typeface="Arial"/>
              </a:rPr>
              <a:t>Уровень текста 5</a:t>
            </a:r>
            <a:endParaRPr lang="ru-RU" sz="1800" b="0" strike="noStrike" spc="-1">
              <a:solidFill>
                <a:srgbClr val="333E48"/>
              </a:solidFill>
              <a:latin typeface="Arial"/>
            </a:endParaRPr>
          </a:p>
        </p:txBody>
      </p:sp>
      <p:sp>
        <p:nvSpPr>
          <p:cNvPr id="41" name="CustomShape 3"/>
          <p:cNvSpPr/>
          <p:nvPr/>
        </p:nvSpPr>
        <p:spPr>
          <a:xfrm>
            <a:off x="11315880" y="6109200"/>
            <a:ext cx="456840" cy="3661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/>
          <a:lstStyle/>
          <a:p>
            <a:pPr algn="r">
              <a:lnSpc>
                <a:spcPct val="100000"/>
              </a:lnSpc>
            </a:pPr>
            <a:fld id="{D0A3EC47-0512-473C-819D-7666BDA3D512}" type="slidenum">
              <a:rPr lang="ru-RU" sz="1800" b="0" strike="noStrike" spc="-1">
                <a:solidFill>
                  <a:srgbClr val="FF0000"/>
                </a:solidFill>
                <a:latin typeface="Calibri"/>
                <a:ea typeface="Calibri"/>
              </a:rPr>
              <a:t>‹#›</a:t>
            </a:fld>
            <a:endParaRPr lang="ru-RU" sz="1800" b="0" strike="noStrike" spc="-1">
              <a:latin typeface="Arial"/>
            </a:endParaRPr>
          </a:p>
        </p:txBody>
      </p:sp>
      <p:sp>
        <p:nvSpPr>
          <p:cNvPr id="42" name="CustomShape 4"/>
          <p:cNvSpPr/>
          <p:nvPr/>
        </p:nvSpPr>
        <p:spPr>
          <a:xfrm rot="18919200">
            <a:off x="-547560" y="792360"/>
            <a:ext cx="1846440" cy="768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3" name="Рисунок 6"/>
          <p:cNvPicPr/>
          <p:nvPr/>
        </p:nvPicPr>
        <p:blipFill>
          <a:blip r:embed="rId14"/>
          <a:srcRect l="65709"/>
          <a:stretch/>
        </p:blipFill>
        <p:spPr>
          <a:xfrm>
            <a:off x="10990440" y="254160"/>
            <a:ext cx="972720" cy="807480"/>
          </a:xfrm>
          <a:prstGeom prst="rect">
            <a:avLst/>
          </a:prstGeom>
          <a:ln>
            <a:noFill/>
          </a:ln>
        </p:spPr>
      </p:pic>
      <p:grpSp>
        <p:nvGrpSpPr>
          <p:cNvPr id="44" name="Group 5"/>
          <p:cNvGrpSpPr/>
          <p:nvPr/>
        </p:nvGrpSpPr>
        <p:grpSpPr>
          <a:xfrm>
            <a:off x="11734920" y="5138280"/>
            <a:ext cx="456840" cy="1617480"/>
            <a:chOff x="11734920" y="5138280"/>
            <a:chExt cx="456840" cy="1617480"/>
          </a:xfrm>
        </p:grpSpPr>
        <p:sp>
          <p:nvSpPr>
            <p:cNvPr id="45" name="CustomShape 6"/>
            <p:cNvSpPr/>
            <p:nvPr/>
          </p:nvSpPr>
          <p:spPr>
            <a:xfrm rot="16200000">
              <a:off x="11414160" y="5458680"/>
              <a:ext cx="1098000" cy="4568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" name="CustomShape 7"/>
            <p:cNvSpPr/>
            <p:nvPr/>
          </p:nvSpPr>
          <p:spPr>
            <a:xfrm rot="16200000">
              <a:off x="11734200" y="6298200"/>
              <a:ext cx="646200" cy="2689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G"/><Relationship Id="rId4" Type="http://schemas.openxmlformats.org/officeDocument/2006/relationships/image" Target="../media/image6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fif"/><Relationship Id="rId4" Type="http://schemas.openxmlformats.org/officeDocument/2006/relationships/image" Target="../media/image70.jf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1856160" y="3204720"/>
            <a:ext cx="9956880" cy="16520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ru-RU" sz="3200" b="1" strike="noStrike" spc="-1">
                <a:solidFill>
                  <a:srgbClr val="333E48"/>
                </a:solidFill>
                <a:latin typeface="Arial"/>
                <a:ea typeface="Arial"/>
              </a:rPr>
              <a:t>Рекомендации по созданию Центров образования естественно-научной и технологической направленностей «Точка роста» в 2021 году</a:t>
            </a: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0" name="Рисунок 5"/>
          <p:cNvPicPr/>
          <p:nvPr/>
        </p:nvPicPr>
        <p:blipFill>
          <a:blip r:embed="rId2"/>
          <a:stretch/>
        </p:blipFill>
        <p:spPr>
          <a:xfrm>
            <a:off x="7605360" y="487440"/>
            <a:ext cx="1224720" cy="1359360"/>
          </a:xfrm>
          <a:prstGeom prst="rect">
            <a:avLst/>
          </a:prstGeom>
          <a:ln w="12600">
            <a:noFill/>
          </a:ln>
        </p:spPr>
      </p:pic>
      <p:sp>
        <p:nvSpPr>
          <p:cNvPr id="91" name="CustomShape 2"/>
          <p:cNvSpPr/>
          <p:nvPr/>
        </p:nvSpPr>
        <p:spPr>
          <a:xfrm rot="18919200">
            <a:off x="-1047240" y="4355640"/>
            <a:ext cx="3535560" cy="14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2" name="Рисунок 1"/>
          <p:cNvPicPr/>
          <p:nvPr/>
        </p:nvPicPr>
        <p:blipFill>
          <a:blip r:embed="rId3"/>
          <a:srcRect t="20188" r="38173"/>
          <a:stretch/>
        </p:blipFill>
        <p:spPr>
          <a:xfrm>
            <a:off x="1453680" y="303840"/>
            <a:ext cx="4537800" cy="1668240"/>
          </a:xfrm>
          <a:prstGeom prst="rect">
            <a:avLst/>
          </a:prstGeom>
          <a:ln>
            <a:noFill/>
          </a:ln>
        </p:spPr>
      </p:pic>
      <p:pic>
        <p:nvPicPr>
          <p:cNvPr id="93" name="Рисунок 7"/>
          <p:cNvPicPr/>
          <p:nvPr/>
        </p:nvPicPr>
        <p:blipFill>
          <a:blip r:embed="rId3"/>
          <a:srcRect l="65709"/>
          <a:stretch/>
        </p:blipFill>
        <p:spPr>
          <a:xfrm>
            <a:off x="10165680" y="571680"/>
            <a:ext cx="1500480" cy="1245960"/>
          </a:xfrm>
          <a:prstGeom prst="rect">
            <a:avLst/>
          </a:prstGeom>
          <a:ln>
            <a:noFill/>
          </a:ln>
        </p:spPr>
      </p:pic>
      <p:sp>
        <p:nvSpPr>
          <p:cNvPr id="94" name="CustomShape 3"/>
          <p:cNvSpPr/>
          <p:nvPr/>
        </p:nvSpPr>
        <p:spPr>
          <a:xfrm>
            <a:off x="1856160" y="4977720"/>
            <a:ext cx="7490880" cy="521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" name="CustomShape 4"/>
          <p:cNvSpPr/>
          <p:nvPr/>
        </p:nvSpPr>
        <p:spPr>
          <a:xfrm>
            <a:off x="9980023" y="6148800"/>
            <a:ext cx="1754177" cy="5212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>
            <a:normAutofit/>
          </a:bodyPr>
          <a:lstStyle/>
          <a:p>
            <a:pPr algn="r">
              <a:lnSpc>
                <a:spcPct val="90000"/>
              </a:lnSpc>
            </a:pPr>
            <a:r>
              <a:rPr lang="ru-RU" sz="1600" b="0" strike="noStrike" spc="-1" dirty="0" smtClean="0">
                <a:solidFill>
                  <a:srgbClr val="FF0000"/>
                </a:solidFill>
                <a:latin typeface="Arial"/>
                <a:ea typeface="Arial"/>
              </a:rPr>
              <a:t>Декабрь 2022</a:t>
            </a:r>
            <a:endParaRPr lang="ru-RU" sz="1600" b="0" strike="noStrike" spc="-1" dirty="0">
              <a:latin typeface="Arial"/>
            </a:endParaRPr>
          </a:p>
        </p:txBody>
      </p:sp>
      <p:grpSp>
        <p:nvGrpSpPr>
          <p:cNvPr id="96" name="Group 5"/>
          <p:cNvGrpSpPr/>
          <p:nvPr/>
        </p:nvGrpSpPr>
        <p:grpSpPr>
          <a:xfrm>
            <a:off x="11734920" y="5115240"/>
            <a:ext cx="456840" cy="1617480"/>
            <a:chOff x="11734920" y="5115240"/>
            <a:chExt cx="456840" cy="1617480"/>
          </a:xfrm>
        </p:grpSpPr>
        <p:sp>
          <p:nvSpPr>
            <p:cNvPr id="97" name="CustomShape 6"/>
            <p:cNvSpPr/>
            <p:nvPr/>
          </p:nvSpPr>
          <p:spPr>
            <a:xfrm rot="16200000">
              <a:off x="11414160" y="5435640"/>
              <a:ext cx="1098000" cy="4568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8" name="CustomShape 7"/>
            <p:cNvSpPr/>
            <p:nvPr/>
          </p:nvSpPr>
          <p:spPr>
            <a:xfrm rot="16200000">
              <a:off x="11734200" y="6275160"/>
              <a:ext cx="646200" cy="2689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21600"/>
                  </a:moveTo>
                  <a:lnTo>
                    <a:pt x="9017" y="0"/>
                  </a:lnTo>
                  <a:lnTo>
                    <a:pt x="21600" y="0"/>
                  </a:lnTo>
                  <a:lnTo>
                    <a:pt x="12583" y="21600"/>
                  </a:lnTo>
                  <a:close/>
                </a:path>
              </a:pathLst>
            </a:custGeom>
            <a:solidFill>
              <a:srgbClr val="FF0000"/>
            </a:solidFill>
            <a:ln w="126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2" name="Объект 6"/>
          <p:cNvSpPr txBox="1">
            <a:spLocks/>
          </p:cNvSpPr>
          <p:nvPr/>
        </p:nvSpPr>
        <p:spPr>
          <a:xfrm>
            <a:off x="6261445" y="4703549"/>
            <a:ext cx="5320936" cy="11869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buClr>
                <a:srgbClr val="FF0000"/>
              </a:buClr>
              <a:defRPr sz="2000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Байер Юлия Евгеньевна, заместитель начальника отдела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общего образования и оценочных процедур Министерства образования и науки Алтайского края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Shape 1"/>
          <p:cNvSpPr txBox="1"/>
          <p:nvPr/>
        </p:nvSpPr>
        <p:spPr>
          <a:xfrm>
            <a:off x="1104840" y="365040"/>
            <a:ext cx="8053200" cy="91728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rmAutofit fontScale="85000" lnSpcReduction="10000"/>
          </a:bodyPr>
          <a:lstStyle/>
          <a:p>
            <a:pPr>
              <a:lnSpc>
                <a:spcPct val="90000"/>
              </a:lnSpc>
            </a:pPr>
            <a:r>
              <a:rPr lang="ru-RU" sz="3200" b="1" strike="noStrike" spc="-1">
                <a:solidFill>
                  <a:srgbClr val="333E48"/>
                </a:solidFill>
                <a:latin typeface="Arial"/>
                <a:ea typeface="Arial"/>
              </a:rPr>
              <a:t>Документы на уровне образовательных организаций, информационная открытость</a:t>
            </a: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CustomShape 2"/>
          <p:cNvSpPr/>
          <p:nvPr/>
        </p:nvSpPr>
        <p:spPr>
          <a:xfrm>
            <a:off x="3365640" y="1508400"/>
            <a:ext cx="8000640" cy="2013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  <a:ea typeface="Arial"/>
              </a:rPr>
              <a:t>О создании Центра «Точка роста»</a:t>
            </a:r>
            <a:endParaRPr lang="ru-RU" sz="2000" b="0" strike="noStrike" spc="-1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  <a:ea typeface="Arial"/>
              </a:rPr>
              <a:t>О назначении куратора, ответственного за функционирование и развитие Центра «Точка роста»*</a:t>
            </a:r>
            <a:endParaRPr lang="ru-RU" sz="2000" b="0" strike="noStrike" spc="-1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  <a:ea typeface="Arial"/>
              </a:rPr>
              <a:t>Об утверждении Положения о Центре «Точка роста»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ru-RU" sz="2000" b="0" strike="noStrike" spc="-1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  <a:ea typeface="Arial"/>
              </a:rPr>
              <a:t>Образовательные программы общего и дополнительного образования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ru-RU" sz="2000" b="0" strike="noStrike" spc="-1">
              <a:latin typeface="Arial"/>
            </a:endParaRPr>
          </a:p>
        </p:txBody>
      </p:sp>
      <p:sp>
        <p:nvSpPr>
          <p:cNvPr id="158" name="CustomShape 3"/>
          <p:cNvSpPr/>
          <p:nvPr/>
        </p:nvSpPr>
        <p:spPr>
          <a:xfrm>
            <a:off x="3365640" y="4303080"/>
            <a:ext cx="8241840" cy="217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Roboto"/>
                <a:ea typeface="Arial"/>
              </a:rPr>
              <a:t>Создание раздела на сайте общеобразовательной организации «Центр «Точка роста»</a:t>
            </a:r>
            <a:endParaRPr lang="ru-RU" sz="2000" b="0" strike="noStrike" spc="-1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Roboto"/>
                <a:ea typeface="Arial"/>
              </a:rPr>
              <a:t>Наличие информации об образовательных программах, оборудовании, плане работы, режиме занятий и пр.</a:t>
            </a:r>
            <a:endParaRPr lang="ru-RU" sz="2000" b="0" strike="noStrike" spc="-1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Roboto"/>
                <a:ea typeface="Arial"/>
              </a:rPr>
              <a:t>Публикация сведений о функционировании Центра «Точка роста», в том числе о проводимых мероприятиях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59" name="CustomShape 4"/>
          <p:cNvSpPr/>
          <p:nvPr/>
        </p:nvSpPr>
        <p:spPr>
          <a:xfrm>
            <a:off x="653760" y="1816560"/>
            <a:ext cx="1729080" cy="82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b="0" strike="noStrike" spc="-1">
                <a:solidFill>
                  <a:srgbClr val="0072BC"/>
                </a:solidFill>
                <a:latin typeface="Calibri"/>
                <a:ea typeface="Calibri"/>
              </a:rPr>
              <a:t>Локальные акты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60" name="CustomShape 5"/>
          <p:cNvSpPr/>
          <p:nvPr/>
        </p:nvSpPr>
        <p:spPr>
          <a:xfrm>
            <a:off x="647640" y="4795920"/>
            <a:ext cx="2248200" cy="70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0" strike="noStrike" spc="-1">
                <a:solidFill>
                  <a:srgbClr val="0072BC"/>
                </a:solidFill>
                <a:latin typeface="Calibri"/>
                <a:ea typeface="Calibri"/>
              </a:rPr>
              <a:t>Информационная открытость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61" name="Line 6"/>
          <p:cNvSpPr/>
          <p:nvPr/>
        </p:nvSpPr>
        <p:spPr>
          <a:xfrm>
            <a:off x="3130560" y="1428480"/>
            <a:ext cx="360" cy="4886640"/>
          </a:xfrm>
          <a:prstGeom prst="line">
            <a:avLst/>
          </a:prstGeom>
          <a:ln w="57240">
            <a:solidFill>
              <a:srgbClr val="0072BC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2" name="CustomShape 7"/>
          <p:cNvSpPr/>
          <p:nvPr/>
        </p:nvSpPr>
        <p:spPr>
          <a:xfrm>
            <a:off x="647640" y="3322440"/>
            <a:ext cx="224820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b="0" strike="noStrike" spc="-1">
                <a:solidFill>
                  <a:srgbClr val="0072BC"/>
                </a:solidFill>
                <a:latin typeface="Calibri"/>
                <a:ea typeface="Calibri"/>
              </a:rPr>
              <a:t>Образование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63" name="CustomShape 8"/>
          <p:cNvSpPr/>
          <p:nvPr/>
        </p:nvSpPr>
        <p:spPr>
          <a:xfrm>
            <a:off x="728640" y="6356520"/>
            <a:ext cx="10367280" cy="3661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rIns="45720"/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* Куратором может быть педагогический или руководящий работник организации, в том числе директор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1"/>
          <p:cNvSpPr txBox="1"/>
          <p:nvPr/>
        </p:nvSpPr>
        <p:spPr>
          <a:xfrm>
            <a:off x="1104840" y="230760"/>
            <a:ext cx="8053200" cy="91728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/>
          <a:lstStyle/>
          <a:p>
            <a:pPr>
              <a:lnSpc>
                <a:spcPct val="90000"/>
              </a:lnSpc>
            </a:pPr>
            <a:r>
              <a:rPr lang="ru-RU" sz="3200" b="1" strike="noStrike" spc="-1">
                <a:solidFill>
                  <a:srgbClr val="333E48"/>
                </a:solidFill>
                <a:latin typeface="Arial"/>
                <a:ea typeface="Arial"/>
              </a:rPr>
              <a:t>Показатели функционирования</a:t>
            </a: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" name="CustomShape 2"/>
          <p:cNvSpPr/>
          <p:nvPr/>
        </p:nvSpPr>
        <p:spPr>
          <a:xfrm>
            <a:off x="546120" y="304056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6" name="CustomShape 3"/>
          <p:cNvSpPr/>
          <p:nvPr/>
        </p:nvSpPr>
        <p:spPr>
          <a:xfrm>
            <a:off x="1179720" y="1737360"/>
            <a:ext cx="9810360" cy="2013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228600" indent="-22824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  <a:ea typeface="Arial"/>
              </a:rPr>
              <a:t>Численность обучающихся общеобразовательной организации, осваивающих два и более учебных предмета  из числа предметных областей «Естественнонаучные предметы»,  «Естественные науки», «Математика и информатика», «Обществознание и естествознание», «Технология» и (или) курсы внеурочной деятельности  общеинтеллектуальной направленности с использованием средств обучения и воспитания Центра «Точка роста» (человек) </a:t>
            </a:r>
            <a:endParaRPr lang="ru-RU" sz="2000" b="0" strike="noStrike" spc="-1">
              <a:latin typeface="Arial"/>
            </a:endParaRPr>
          </a:p>
          <a:p>
            <a:pPr marL="228600" indent="-22824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  <a:ea typeface="Arial"/>
              </a:rPr>
              <a:t>Численность обучающихся общеобразовательной организации, осваивающих дополнительные общеобразовательные программы технической и естественнонаучной направленности с использованием средств обучения и воспитания Центра «Точка роста» (человек);</a:t>
            </a:r>
            <a:endParaRPr lang="ru-RU" sz="2000" b="0" strike="noStrike" spc="-1">
              <a:latin typeface="Arial"/>
            </a:endParaRPr>
          </a:p>
          <a:p>
            <a:pPr marL="228600" indent="-22824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  <a:ea typeface="Arial"/>
              </a:rPr>
              <a:t>Доля педагогических работников центра «Точка роста», прошедших обучение по программам из реестра программ повышения квалификации федерального оператора (%).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67" name="Line 4"/>
          <p:cNvSpPr/>
          <p:nvPr/>
        </p:nvSpPr>
        <p:spPr>
          <a:xfrm>
            <a:off x="955080" y="1442520"/>
            <a:ext cx="360" cy="4960800"/>
          </a:xfrm>
          <a:prstGeom prst="line">
            <a:avLst/>
          </a:prstGeom>
          <a:ln w="57240">
            <a:solidFill>
              <a:srgbClr val="0072BC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8" name="CustomShape 5"/>
          <p:cNvSpPr/>
          <p:nvPr/>
        </p:nvSpPr>
        <p:spPr>
          <a:xfrm>
            <a:off x="6095880" y="2381040"/>
            <a:ext cx="4505400" cy="3658320"/>
          </a:xfrm>
          <a:prstGeom prst="wedgeRectCallout">
            <a:avLst>
              <a:gd name="adj1" fmla="val -90070"/>
              <a:gd name="adj2" fmla="val -54931"/>
            </a:avLst>
          </a:prstGeom>
          <a:solidFill>
            <a:srgbClr val="FFFFFF"/>
          </a:solidFill>
          <a:ln w="12600">
            <a:solidFill>
              <a:schemeClr val="accent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 anchor="ctr"/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FF0000"/>
                </a:solidFill>
                <a:latin typeface="Calibri"/>
                <a:ea typeface="Calibri"/>
              </a:rPr>
              <a:t>Показатель федерального проекта «Современная школа»: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Доля обучающихся общеобразовательных организаций, расположенных в сельской местности  и малых городах, в которых созданы и функционируют центры образования естественно-научной  и технологической направленностей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Calibri"/>
                <a:ea typeface="Calibri"/>
              </a:rPr>
              <a:t>2021 – </a:t>
            </a:r>
            <a:r>
              <a:rPr lang="ru-RU" sz="1800" b="1" strike="noStrike" spc="-1">
                <a:solidFill>
                  <a:srgbClr val="FF0000"/>
                </a:solidFill>
                <a:latin typeface="Calibri"/>
                <a:ea typeface="Calibri"/>
              </a:rPr>
              <a:t>20%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Calibri"/>
                <a:ea typeface="Calibri"/>
              </a:rPr>
              <a:t>…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Calibri"/>
                <a:ea typeface="Calibri"/>
              </a:rPr>
              <a:t>2024 – </a:t>
            </a:r>
            <a:r>
              <a:rPr lang="ru-RU" sz="1800" b="1" strike="noStrike" spc="-1">
                <a:solidFill>
                  <a:srgbClr val="FF0000"/>
                </a:solidFill>
                <a:latin typeface="Calibri"/>
                <a:ea typeface="Calibri"/>
              </a:rPr>
              <a:t>85%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Shape 1"/>
          <p:cNvSpPr txBox="1"/>
          <p:nvPr/>
        </p:nvSpPr>
        <p:spPr>
          <a:xfrm>
            <a:off x="1104840" y="365040"/>
            <a:ext cx="8053200" cy="91728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/>
          <a:lstStyle/>
          <a:p>
            <a:pPr>
              <a:lnSpc>
                <a:spcPct val="90000"/>
              </a:lnSpc>
            </a:pPr>
            <a:r>
              <a:rPr lang="ru-RU" sz="3200" b="1" strike="noStrike" spc="-1">
                <a:solidFill>
                  <a:srgbClr val="333E48"/>
                </a:solidFill>
                <a:latin typeface="Arial"/>
                <a:ea typeface="Arial"/>
              </a:rPr>
              <a:t>Образовательные программы</a:t>
            </a: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" name="CustomShape 2"/>
          <p:cNvSpPr/>
          <p:nvPr/>
        </p:nvSpPr>
        <p:spPr>
          <a:xfrm>
            <a:off x="546120" y="304056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0" name="CustomShape 3"/>
          <p:cNvSpPr/>
          <p:nvPr/>
        </p:nvSpPr>
        <p:spPr>
          <a:xfrm>
            <a:off x="1116360" y="2043360"/>
            <a:ext cx="9810360" cy="2013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228600" indent="-22824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  <a:ea typeface="Arial"/>
              </a:rPr>
              <a:t>Минимальный набор направленностей образовательных программ – </a:t>
            </a:r>
            <a:r>
              <a:rPr lang="ru-RU" sz="2000" b="1" strike="noStrike" spc="-1">
                <a:solidFill>
                  <a:srgbClr val="FF0000"/>
                </a:solidFill>
                <a:latin typeface="Arial"/>
                <a:ea typeface="Arial"/>
              </a:rPr>
              <a:t>естественно-научная и технологическая</a:t>
            </a:r>
            <a:r>
              <a:rPr lang="ru-RU" sz="2000" b="0" strike="noStrike" spc="-1">
                <a:solidFill>
                  <a:srgbClr val="000000"/>
                </a:solidFill>
                <a:latin typeface="Arial"/>
                <a:ea typeface="Arial"/>
              </a:rPr>
              <a:t> (перечень может быть расширен, исходя из имеющихся условий и потребностей).</a:t>
            </a:r>
            <a:endParaRPr lang="ru-RU" sz="2000" b="0" strike="noStrike" spc="-1"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</a:pPr>
            <a:endParaRPr lang="ru-RU" sz="2000" b="0" strike="noStrike" spc="-1">
              <a:latin typeface="Arial"/>
            </a:endParaRPr>
          </a:p>
        </p:txBody>
      </p:sp>
      <p:sp>
        <p:nvSpPr>
          <p:cNvPr id="191" name="Line 4"/>
          <p:cNvSpPr/>
          <p:nvPr/>
        </p:nvSpPr>
        <p:spPr>
          <a:xfrm>
            <a:off x="955080" y="1577160"/>
            <a:ext cx="360" cy="4960800"/>
          </a:xfrm>
          <a:prstGeom prst="line">
            <a:avLst/>
          </a:prstGeom>
          <a:ln w="57240">
            <a:solidFill>
              <a:srgbClr val="0072BC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2" name="CustomShape 5"/>
          <p:cNvSpPr/>
          <p:nvPr/>
        </p:nvSpPr>
        <p:spPr>
          <a:xfrm>
            <a:off x="1719000" y="3811320"/>
            <a:ext cx="2287800" cy="2013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Font typeface="Arial"/>
              <a:buChar char="•"/>
            </a:pPr>
            <a:r>
              <a:rPr lang="ru-RU" sz="2000" b="1" strike="noStrike" spc="-1">
                <a:solidFill>
                  <a:srgbClr val="FF0000"/>
                </a:solidFill>
                <a:latin typeface="Arial"/>
                <a:ea typeface="Arial"/>
              </a:rPr>
              <a:t>«Физика»</a:t>
            </a:r>
            <a:endParaRPr lang="ru-RU" sz="2000" b="0" strike="noStrike" spc="-1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Font typeface="Arial"/>
              <a:buChar char="•"/>
            </a:pPr>
            <a:r>
              <a:rPr lang="ru-RU" sz="2000" b="1" strike="noStrike" spc="-1">
                <a:solidFill>
                  <a:srgbClr val="FF0000"/>
                </a:solidFill>
                <a:latin typeface="Arial"/>
                <a:ea typeface="Arial"/>
              </a:rPr>
              <a:t>«Химия»</a:t>
            </a:r>
            <a:endParaRPr lang="ru-RU" sz="2000" b="0" strike="noStrike" spc="-1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Font typeface="Arial"/>
              <a:buChar char="•"/>
            </a:pPr>
            <a:r>
              <a:rPr lang="ru-RU" sz="2000" b="1" strike="noStrike" spc="-1">
                <a:solidFill>
                  <a:srgbClr val="FF0000"/>
                </a:solidFill>
                <a:latin typeface="Arial"/>
                <a:ea typeface="Arial"/>
              </a:rPr>
              <a:t>«Биология»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ru-RU" sz="2000" b="0" strike="noStrike" spc="-1">
              <a:latin typeface="Arial"/>
            </a:endParaRPr>
          </a:p>
        </p:txBody>
      </p:sp>
      <p:sp>
        <p:nvSpPr>
          <p:cNvPr id="193" name="CustomShape 6"/>
          <p:cNvSpPr/>
          <p:nvPr/>
        </p:nvSpPr>
        <p:spPr>
          <a:xfrm>
            <a:off x="4609800" y="3811320"/>
            <a:ext cx="2893320" cy="2013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  <a:ea typeface="Arial"/>
              </a:rPr>
              <a:t>Не менее </a:t>
            </a:r>
            <a:r>
              <a:rPr lang="ru-RU" sz="2000" b="1" strike="noStrike" spc="-1">
                <a:solidFill>
                  <a:srgbClr val="FF0000"/>
                </a:solidFill>
                <a:latin typeface="Arial"/>
                <a:ea typeface="Arial"/>
              </a:rPr>
              <a:t>1/3</a:t>
            </a:r>
            <a:r>
              <a:rPr lang="ru-RU" sz="2000" b="0" strike="noStrike" spc="-1">
                <a:solidFill>
                  <a:srgbClr val="000000"/>
                </a:solidFill>
                <a:latin typeface="Arial"/>
                <a:ea typeface="Arial"/>
              </a:rPr>
              <a:t> объема внеурочной деятельности </a:t>
            </a:r>
            <a:r>
              <a:rPr lang="ru-RU" sz="2000" b="1" strike="noStrike" spc="-1">
                <a:solidFill>
                  <a:srgbClr val="FF0000"/>
                </a:solidFill>
                <a:latin typeface="Arial"/>
                <a:ea typeface="Arial"/>
              </a:rPr>
              <a:t>естественно-научной и технологической </a:t>
            </a:r>
            <a:r>
              <a:rPr lang="ru-RU" sz="2000" b="0" strike="noStrike" spc="-1">
                <a:solidFill>
                  <a:srgbClr val="000000"/>
                </a:solidFill>
                <a:latin typeface="Arial"/>
                <a:ea typeface="Arial"/>
              </a:rPr>
              <a:t>направленностей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ru-RU" sz="2000" b="0" strike="noStrike" spc="-1">
              <a:latin typeface="Arial"/>
            </a:endParaRPr>
          </a:p>
        </p:txBody>
      </p:sp>
      <p:sp>
        <p:nvSpPr>
          <p:cNvPr id="194" name="CustomShape 7"/>
          <p:cNvSpPr/>
          <p:nvPr/>
        </p:nvSpPr>
        <p:spPr>
          <a:xfrm>
            <a:off x="8033400" y="3811320"/>
            <a:ext cx="3202920" cy="2013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  <a:ea typeface="Arial"/>
              </a:rPr>
              <a:t>Дополнительные общеобразовательные программы </a:t>
            </a:r>
            <a:r>
              <a:rPr lang="ru-RU" sz="2000" b="1" strike="noStrike" spc="-1">
                <a:solidFill>
                  <a:srgbClr val="FF0000"/>
                </a:solidFill>
                <a:latin typeface="Arial"/>
                <a:ea typeface="Arial"/>
              </a:rPr>
              <a:t>естественно-научной и технической </a:t>
            </a:r>
            <a:r>
              <a:rPr lang="ru-RU" sz="2000" b="0" strike="noStrike" spc="-1">
                <a:solidFill>
                  <a:srgbClr val="000000"/>
                </a:solidFill>
                <a:latin typeface="Arial"/>
                <a:ea typeface="Arial"/>
              </a:rPr>
              <a:t>направленностей*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ru-RU" sz="2000" b="0" strike="noStrike" spc="-1">
              <a:latin typeface="Arial"/>
            </a:endParaRPr>
          </a:p>
        </p:txBody>
      </p:sp>
      <p:sp>
        <p:nvSpPr>
          <p:cNvPr id="195" name="CustomShape 8"/>
          <p:cNvSpPr/>
          <p:nvPr/>
        </p:nvSpPr>
        <p:spPr>
          <a:xfrm>
            <a:off x="1338480" y="6262200"/>
            <a:ext cx="8879400" cy="4554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* Для малокомплектной общеобразовательной организации или организации, имеющей объективные условия, препятствующие получению лицензии на дополнительное образование детей, допускается отсутствие программ дополнительного образования</a:t>
            </a:r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extShape 1"/>
          <p:cNvSpPr txBox="1"/>
          <p:nvPr/>
        </p:nvSpPr>
        <p:spPr>
          <a:xfrm>
            <a:off x="1104840" y="365040"/>
            <a:ext cx="8053200" cy="91728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/>
          <a:lstStyle/>
          <a:p>
            <a:pPr>
              <a:lnSpc>
                <a:spcPct val="90000"/>
              </a:lnSpc>
            </a:pPr>
            <a:r>
              <a:rPr lang="ru-RU" sz="3200" b="1" strike="noStrike" spc="-1">
                <a:solidFill>
                  <a:srgbClr val="333E48"/>
                </a:solidFill>
                <a:latin typeface="Arial"/>
                <a:ea typeface="Arial"/>
              </a:rPr>
              <a:t>Нормативные и финансовые условия</a:t>
            </a: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" name="Line 2"/>
          <p:cNvSpPr/>
          <p:nvPr/>
        </p:nvSpPr>
        <p:spPr>
          <a:xfrm>
            <a:off x="844920" y="1827720"/>
            <a:ext cx="360" cy="4228560"/>
          </a:xfrm>
          <a:prstGeom prst="line">
            <a:avLst/>
          </a:prstGeom>
          <a:ln w="57240">
            <a:solidFill>
              <a:srgbClr val="0072BC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8" name="CustomShape 3"/>
          <p:cNvSpPr/>
          <p:nvPr/>
        </p:nvSpPr>
        <p:spPr>
          <a:xfrm>
            <a:off x="1179720" y="1737360"/>
            <a:ext cx="9810360" cy="2013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228600" indent="-22824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  <a:ea typeface="Arial"/>
              </a:rPr>
              <a:t>При создании центра «Точка роста» не является обязательным выделять в общеобразовательной организации отдельное структурное подразделение.</a:t>
            </a:r>
            <a:endParaRPr lang="ru-RU" sz="2000" b="0" strike="noStrike" spc="-1">
              <a:latin typeface="Arial"/>
            </a:endParaRPr>
          </a:p>
          <a:p>
            <a:pPr marL="228600" indent="-22824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  <a:ea typeface="Arial"/>
              </a:rPr>
              <a:t>Внесение изменений в Устав общеобразовательной организации не предусмотрена, если иных требований не предусматривает учредитель.</a:t>
            </a:r>
            <a:endParaRPr lang="ru-RU" sz="2000" b="0" strike="noStrike" spc="-1">
              <a:latin typeface="Arial"/>
            </a:endParaRPr>
          </a:p>
          <a:p>
            <a:pPr marL="228600" indent="-22824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  <a:ea typeface="Arial"/>
              </a:rPr>
              <a:t> Положение о центре «Точка роста» определяет цели, задачи и функции центра на уровне общеобразовательной организации.</a:t>
            </a:r>
            <a:endParaRPr lang="ru-RU" sz="2000" b="0" strike="noStrike" spc="-1">
              <a:latin typeface="Arial"/>
            </a:endParaRPr>
          </a:p>
          <a:p>
            <a:pPr marL="228600" indent="-22824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  <a:ea typeface="Arial"/>
              </a:rPr>
              <a:t>Выделение отдельных штатных единиц в штатном расписании не является обязательным при создании центра «Точка роста». Доплаты и надбавки сотрудникам, работающим в центре «Точка роста» устанавливаются в рамках ФОТ в соответствии с Положением об оплате труда. </a:t>
            </a:r>
            <a:endParaRPr lang="ru-RU" sz="2000" b="0" strike="noStrike" spc="-1">
              <a:latin typeface="Arial"/>
            </a:endParaRPr>
          </a:p>
          <a:p>
            <a:pPr marL="228600" indent="-228240" algn="just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  <a:ea typeface="Arial"/>
              </a:rPr>
              <a:t>При создании центра «Точка роста» целесообразна корректировка государственного/муниципального задания с учетом требований к выполнению показателей деятельности «Точка роста».</a:t>
            </a:r>
            <a:endParaRPr lang="ru-RU" sz="2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extShape 1"/>
          <p:cNvSpPr txBox="1"/>
          <p:nvPr/>
        </p:nvSpPr>
        <p:spPr>
          <a:xfrm>
            <a:off x="1104840" y="365040"/>
            <a:ext cx="8053200" cy="91728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/>
          <a:lstStyle/>
          <a:p>
            <a:pPr>
              <a:lnSpc>
                <a:spcPct val="90000"/>
              </a:lnSpc>
            </a:pPr>
            <a:r>
              <a:rPr lang="ru-RU" sz="3200" b="1" strike="noStrike" spc="-1">
                <a:solidFill>
                  <a:srgbClr val="333E48"/>
                </a:solidFill>
                <a:latin typeface="Arial"/>
                <a:ea typeface="Arial"/>
              </a:rPr>
              <a:t>Поддержка</a:t>
            </a: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0" name="CustomShape 2"/>
          <p:cNvSpPr/>
          <p:nvPr/>
        </p:nvSpPr>
        <p:spPr>
          <a:xfrm>
            <a:off x="717120" y="1573920"/>
            <a:ext cx="4903200" cy="1329120"/>
          </a:xfrm>
          <a:prstGeom prst="rect">
            <a:avLst/>
          </a:prstGeom>
          <a:noFill/>
          <a:ln w="28440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1" name="CustomShape 3"/>
          <p:cNvSpPr/>
          <p:nvPr/>
        </p:nvSpPr>
        <p:spPr>
          <a:xfrm>
            <a:off x="1090800" y="1839960"/>
            <a:ext cx="3551400" cy="914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1800" b="1" strike="noStrike" spc="-1">
                <a:solidFill>
                  <a:srgbClr val="00346E"/>
                </a:solidFill>
                <a:latin typeface="Roboto"/>
                <a:ea typeface="Verdana"/>
              </a:rPr>
              <a:t>Методические материалы</a:t>
            </a:r>
            <a:r>
              <a:t/>
            </a:r>
            <a:br/>
            <a:r>
              <a:rPr lang="ru-RU" sz="1800" b="0" strike="noStrike" spc="-1">
                <a:solidFill>
                  <a:srgbClr val="000000"/>
                </a:solidFill>
                <a:latin typeface="Roboto"/>
                <a:ea typeface="Verdana"/>
              </a:rPr>
              <a:t>Федерального оператора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02" name="CustomShape 4"/>
          <p:cNvSpPr/>
          <p:nvPr/>
        </p:nvSpPr>
        <p:spPr>
          <a:xfrm>
            <a:off x="5987520" y="1573920"/>
            <a:ext cx="4903200" cy="1329120"/>
          </a:xfrm>
          <a:prstGeom prst="rect">
            <a:avLst/>
          </a:prstGeom>
          <a:noFill/>
          <a:ln w="28440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3" name="CustomShape 5"/>
          <p:cNvSpPr/>
          <p:nvPr/>
        </p:nvSpPr>
        <p:spPr>
          <a:xfrm>
            <a:off x="6279480" y="3449520"/>
            <a:ext cx="3916440" cy="883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1800" b="1" strike="noStrike" spc="-1">
                <a:solidFill>
                  <a:srgbClr val="00346E"/>
                </a:solidFill>
                <a:latin typeface="Roboto"/>
                <a:ea typeface="Verdana"/>
              </a:rPr>
              <a:t>Использование инфраструктуры, созданной в рамках НПО </a:t>
            </a:r>
            <a:r>
              <a:rPr lang="ru-RU" sz="1800" b="0" strike="noStrike" spc="-1">
                <a:solidFill>
                  <a:srgbClr val="000000"/>
                </a:solidFill>
                <a:latin typeface="Roboto"/>
                <a:ea typeface="Verdana"/>
              </a:rPr>
              <a:t>для сопровождения Центров «Точка роста»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04" name="CustomShape 6"/>
          <p:cNvSpPr/>
          <p:nvPr/>
        </p:nvSpPr>
        <p:spPr>
          <a:xfrm>
            <a:off x="717120" y="3291120"/>
            <a:ext cx="4903200" cy="1329120"/>
          </a:xfrm>
          <a:prstGeom prst="rect">
            <a:avLst/>
          </a:prstGeom>
          <a:noFill/>
          <a:ln w="28440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5" name="CustomShape 7"/>
          <p:cNvSpPr/>
          <p:nvPr/>
        </p:nvSpPr>
        <p:spPr>
          <a:xfrm>
            <a:off x="1083960" y="3392280"/>
            <a:ext cx="3551400" cy="883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1800" b="1" strike="noStrike" spc="-1">
                <a:solidFill>
                  <a:srgbClr val="00346E"/>
                </a:solidFill>
                <a:latin typeface="Roboto"/>
                <a:ea typeface="Verdana"/>
              </a:rPr>
              <a:t>Школьные Кванториумы и детские технопарки – </a:t>
            </a:r>
            <a:r>
              <a:rPr lang="ru-RU" sz="1400" b="0" strike="noStrike" spc="-1">
                <a:solidFill>
                  <a:srgbClr val="000000"/>
                </a:solidFill>
                <a:latin typeface="Roboto"/>
                <a:ea typeface="Verdana"/>
              </a:rPr>
              <a:t>ресурс проектной деятельности обучающихся центров «Точка роста»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06" name="CustomShape 8"/>
          <p:cNvSpPr/>
          <p:nvPr/>
        </p:nvSpPr>
        <p:spPr>
          <a:xfrm>
            <a:off x="5987520" y="3288600"/>
            <a:ext cx="4903200" cy="1331640"/>
          </a:xfrm>
          <a:prstGeom prst="rect">
            <a:avLst/>
          </a:prstGeom>
          <a:noFill/>
          <a:ln w="28440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7" name="CustomShape 9"/>
          <p:cNvSpPr/>
          <p:nvPr/>
        </p:nvSpPr>
        <p:spPr>
          <a:xfrm>
            <a:off x="6279480" y="1607040"/>
            <a:ext cx="3976560" cy="114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1800" b="1" strike="noStrike" spc="-1">
                <a:solidFill>
                  <a:srgbClr val="00346E"/>
                </a:solidFill>
                <a:latin typeface="Roboto"/>
                <a:ea typeface="Verdana"/>
              </a:rPr>
              <a:t>Тематические вебинары</a:t>
            </a:r>
            <a:r>
              <a:t/>
            </a:r>
            <a:br/>
            <a:r>
              <a:rPr lang="ru-RU" sz="1800" b="0" strike="noStrike" spc="-1">
                <a:solidFill>
                  <a:srgbClr val="000000"/>
                </a:solidFill>
                <a:latin typeface="Roboto"/>
                <a:ea typeface="Verdana"/>
              </a:rPr>
              <a:t>для региональных координаторов, педагогов и руководителей Центров «Точка роста»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08" name="CustomShape 10"/>
          <p:cNvSpPr/>
          <p:nvPr/>
        </p:nvSpPr>
        <p:spPr>
          <a:xfrm>
            <a:off x="5986800" y="4971600"/>
            <a:ext cx="4910760" cy="1329120"/>
          </a:xfrm>
          <a:prstGeom prst="rect">
            <a:avLst/>
          </a:prstGeom>
          <a:noFill/>
          <a:ln w="28440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9" name="CustomShape 11"/>
          <p:cNvSpPr/>
          <p:nvPr/>
        </p:nvSpPr>
        <p:spPr>
          <a:xfrm>
            <a:off x="6240960" y="5047920"/>
            <a:ext cx="3791880" cy="114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1800" b="1" strike="noStrike" spc="-1">
                <a:solidFill>
                  <a:srgbClr val="00346E"/>
                </a:solidFill>
                <a:latin typeface="Roboto"/>
                <a:ea typeface="Verdana"/>
              </a:rPr>
              <a:t>Информационная поддержка мероприятий с участием центров «Точка роста»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10" name="CustomShape 12"/>
          <p:cNvSpPr/>
          <p:nvPr/>
        </p:nvSpPr>
        <p:spPr>
          <a:xfrm>
            <a:off x="717120" y="4968720"/>
            <a:ext cx="4903200" cy="1331640"/>
          </a:xfrm>
          <a:prstGeom prst="rect">
            <a:avLst/>
          </a:prstGeom>
          <a:noFill/>
          <a:ln w="28440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1" name="CustomShape 13"/>
          <p:cNvSpPr/>
          <p:nvPr/>
        </p:nvSpPr>
        <p:spPr>
          <a:xfrm>
            <a:off x="1104840" y="5054040"/>
            <a:ext cx="3674520" cy="114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1800" b="1" strike="noStrike" spc="-1">
                <a:solidFill>
                  <a:srgbClr val="00346E"/>
                </a:solidFill>
                <a:latin typeface="Roboto"/>
                <a:ea typeface="Verdana"/>
              </a:rPr>
              <a:t>Проведение образовательных мероприятий </a:t>
            </a:r>
            <a:r>
              <a:rPr lang="ru-RU" sz="1800" b="0" strike="noStrike" spc="-1">
                <a:solidFill>
                  <a:srgbClr val="000000"/>
                </a:solidFill>
                <a:latin typeface="Roboto"/>
                <a:ea typeface="Verdana"/>
              </a:rPr>
              <a:t>для обучающихся и педагогов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212" name="Рисунок 15"/>
          <p:cNvPicPr/>
          <p:nvPr/>
        </p:nvPicPr>
        <p:blipFill>
          <a:blip r:embed="rId2"/>
          <a:stretch/>
        </p:blipFill>
        <p:spPr>
          <a:xfrm>
            <a:off x="9830160" y="5164560"/>
            <a:ext cx="914040" cy="914040"/>
          </a:xfrm>
          <a:prstGeom prst="rect">
            <a:avLst/>
          </a:prstGeom>
          <a:ln>
            <a:noFill/>
          </a:ln>
        </p:spPr>
      </p:pic>
      <p:pic>
        <p:nvPicPr>
          <p:cNvPr id="213" name="Рисунок 16"/>
          <p:cNvPicPr/>
          <p:nvPr/>
        </p:nvPicPr>
        <p:blipFill>
          <a:blip r:embed="rId3"/>
          <a:stretch/>
        </p:blipFill>
        <p:spPr>
          <a:xfrm>
            <a:off x="4566600" y="1781640"/>
            <a:ext cx="914040" cy="914040"/>
          </a:xfrm>
          <a:prstGeom prst="rect">
            <a:avLst/>
          </a:prstGeom>
          <a:ln>
            <a:noFill/>
          </a:ln>
        </p:spPr>
      </p:pic>
      <p:pic>
        <p:nvPicPr>
          <p:cNvPr id="214" name="Рисунок 17"/>
          <p:cNvPicPr/>
          <p:nvPr/>
        </p:nvPicPr>
        <p:blipFill>
          <a:blip r:embed="rId4"/>
          <a:stretch/>
        </p:blipFill>
        <p:spPr>
          <a:xfrm>
            <a:off x="10016280" y="1772640"/>
            <a:ext cx="914040" cy="914040"/>
          </a:xfrm>
          <a:prstGeom prst="rect">
            <a:avLst/>
          </a:prstGeom>
          <a:ln>
            <a:noFill/>
          </a:ln>
        </p:spPr>
      </p:pic>
      <p:pic>
        <p:nvPicPr>
          <p:cNvPr id="215" name="Рисунок 18"/>
          <p:cNvPicPr/>
          <p:nvPr/>
        </p:nvPicPr>
        <p:blipFill>
          <a:blip r:embed="rId5"/>
          <a:stretch/>
        </p:blipFill>
        <p:spPr>
          <a:xfrm>
            <a:off x="4569480" y="3463200"/>
            <a:ext cx="914040" cy="914040"/>
          </a:xfrm>
          <a:prstGeom prst="rect">
            <a:avLst/>
          </a:prstGeom>
          <a:ln>
            <a:noFill/>
          </a:ln>
        </p:spPr>
      </p:pic>
      <p:pic>
        <p:nvPicPr>
          <p:cNvPr id="216" name="Рисунок 19"/>
          <p:cNvPicPr/>
          <p:nvPr/>
        </p:nvPicPr>
        <p:blipFill>
          <a:blip r:embed="rId6"/>
          <a:stretch/>
        </p:blipFill>
        <p:spPr>
          <a:xfrm>
            <a:off x="9907200" y="3541680"/>
            <a:ext cx="914040" cy="914040"/>
          </a:xfrm>
          <a:prstGeom prst="rect">
            <a:avLst/>
          </a:prstGeom>
          <a:ln>
            <a:noFill/>
          </a:ln>
        </p:spPr>
      </p:pic>
      <p:pic>
        <p:nvPicPr>
          <p:cNvPr id="217" name="Рисунок 20"/>
          <p:cNvPicPr/>
          <p:nvPr/>
        </p:nvPicPr>
        <p:blipFill>
          <a:blip r:embed="rId7"/>
          <a:stretch/>
        </p:blipFill>
        <p:spPr>
          <a:xfrm>
            <a:off x="4626720" y="5164560"/>
            <a:ext cx="914040" cy="914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extShape 1"/>
          <p:cNvSpPr txBox="1"/>
          <p:nvPr/>
        </p:nvSpPr>
        <p:spPr>
          <a:xfrm>
            <a:off x="1692720" y="2031840"/>
            <a:ext cx="8053200" cy="241272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200" b="1" strike="noStrike" spc="-1">
                <a:solidFill>
                  <a:srgbClr val="333E48"/>
                </a:solidFill>
                <a:latin typeface="Arial"/>
                <a:ea typeface="Arial"/>
              </a:rPr>
              <a:t>О порядке формирования инфраструктурных листов для Центров «Точка роста».</a:t>
            </a:r>
            <a:r>
              <a:t/>
            </a:r>
            <a:br/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9" name="CustomShape 2"/>
          <p:cNvSpPr/>
          <p:nvPr/>
        </p:nvSpPr>
        <p:spPr>
          <a:xfrm>
            <a:off x="594720" y="2057760"/>
            <a:ext cx="993240" cy="1842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500" b="0" strike="noStrike" spc="-1">
                <a:solidFill>
                  <a:srgbClr val="DCDCDC"/>
                </a:solidFill>
                <a:latin typeface="Arial"/>
                <a:ea typeface="Calibri"/>
              </a:rPr>
              <a:t>2</a:t>
            </a:r>
            <a:endParaRPr lang="ru-RU" sz="115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CustomShape 1"/>
          <p:cNvSpPr/>
          <p:nvPr/>
        </p:nvSpPr>
        <p:spPr>
          <a:xfrm>
            <a:off x="0" y="3085560"/>
            <a:ext cx="2348280" cy="82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cap="all" spc="-1">
                <a:solidFill>
                  <a:srgbClr val="2E75B6"/>
                </a:solidFill>
                <a:latin typeface="Arial"/>
                <a:ea typeface="Calibri"/>
              </a:rPr>
              <a:t>Два вида</a:t>
            </a:r>
            <a:endParaRPr lang="ru-RU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cap="all" spc="-1">
                <a:solidFill>
                  <a:srgbClr val="2E75B6"/>
                </a:solidFill>
                <a:latin typeface="Arial"/>
                <a:ea typeface="Calibri"/>
              </a:rPr>
              <a:t>комплектов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221" name="CustomShape 2"/>
          <p:cNvSpPr/>
          <p:nvPr/>
        </p:nvSpPr>
        <p:spPr>
          <a:xfrm>
            <a:off x="2414520" y="1856880"/>
            <a:ext cx="224568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1" strike="noStrike" cap="all" spc="-1">
                <a:solidFill>
                  <a:srgbClr val="2E75B6"/>
                </a:solidFill>
                <a:latin typeface="Arial"/>
                <a:ea typeface="Calibri"/>
              </a:rPr>
              <a:t>Стандартный комплект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22" name="CustomShape 3"/>
          <p:cNvSpPr/>
          <p:nvPr/>
        </p:nvSpPr>
        <p:spPr>
          <a:xfrm>
            <a:off x="2565000" y="4591800"/>
            <a:ext cx="205740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800" b="1" strike="noStrike" cap="all" spc="-1">
                <a:solidFill>
                  <a:srgbClr val="2E75B6"/>
                </a:solidFill>
                <a:latin typeface="Arial"/>
                <a:ea typeface="Calibri"/>
              </a:rPr>
              <a:t>Профильный комплект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23" name="CustomShape 4"/>
          <p:cNvSpPr/>
          <p:nvPr/>
        </p:nvSpPr>
        <p:spPr>
          <a:xfrm>
            <a:off x="735480" y="160560"/>
            <a:ext cx="1039500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Arial"/>
                <a:ea typeface="Calibri"/>
              </a:rPr>
              <a:t>Ключевые подходы к оснащению (выбору комплекта)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224" name="CustomShape 5"/>
          <p:cNvSpPr/>
          <p:nvPr/>
        </p:nvSpPr>
        <p:spPr>
          <a:xfrm>
            <a:off x="4713840" y="1872360"/>
            <a:ext cx="2190240" cy="136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Calibri"/>
              </a:rPr>
              <a:t>Не обеспечены базовые потребности по химии, физике и биологии в части учебного оборудования.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25" name="CustomShape 6"/>
          <p:cNvSpPr/>
          <p:nvPr/>
        </p:nvSpPr>
        <p:spPr>
          <a:xfrm>
            <a:off x="6904440" y="1872360"/>
            <a:ext cx="2769840" cy="136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Calibri"/>
              </a:rPr>
              <a:t>Посуда, препараты, гербарии, коллекции, демонстрационное оборудование для проведения опытов и лабораторных работ, цифровая лаборатория без разделения на предметы.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26" name="CustomShape 7"/>
          <p:cNvSpPr/>
          <p:nvPr/>
        </p:nvSpPr>
        <p:spPr>
          <a:xfrm>
            <a:off x="9899640" y="1856880"/>
            <a:ext cx="1986120" cy="136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Calibri"/>
              </a:rPr>
              <a:t>Обеспечивается </a:t>
            </a:r>
            <a:r>
              <a:rPr lang="ru-RU" sz="1400" b="1" strike="noStrike" spc="-1">
                <a:solidFill>
                  <a:srgbClr val="000000"/>
                </a:solidFill>
                <a:latin typeface="Arial"/>
                <a:ea typeface="Calibri"/>
              </a:rPr>
              <a:t>единым комплектом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Calibri"/>
              </a:rPr>
              <a:t>без выбора дополнительного оборудования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27" name="CustomShape 8"/>
          <p:cNvSpPr/>
          <p:nvPr/>
        </p:nvSpPr>
        <p:spPr>
          <a:xfrm>
            <a:off x="4713840" y="1203840"/>
            <a:ext cx="171360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1600" b="1" strike="noStrike" spc="-1">
                <a:solidFill>
                  <a:srgbClr val="5B9BD5"/>
                </a:solidFill>
                <a:latin typeface="Arial"/>
                <a:ea typeface="Calibri"/>
              </a:rPr>
              <a:t>Как выбрать?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28" name="CustomShape 9"/>
          <p:cNvSpPr/>
          <p:nvPr/>
        </p:nvSpPr>
        <p:spPr>
          <a:xfrm>
            <a:off x="6904440" y="1085040"/>
            <a:ext cx="249084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1600" b="1" strike="noStrike" spc="-1">
                <a:solidFill>
                  <a:srgbClr val="5B9BD5"/>
                </a:solidFill>
                <a:latin typeface="Arial"/>
                <a:ea typeface="Calibri"/>
              </a:rPr>
              <a:t>Ключевая особенность состава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29" name="CustomShape 10"/>
          <p:cNvSpPr/>
          <p:nvPr/>
        </p:nvSpPr>
        <p:spPr>
          <a:xfrm>
            <a:off x="9872640" y="1080720"/>
            <a:ext cx="191520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1600" b="1" strike="noStrike" spc="-1">
                <a:solidFill>
                  <a:srgbClr val="5B9BD5"/>
                </a:solidFill>
                <a:latin typeface="Arial"/>
                <a:ea typeface="Calibri"/>
              </a:rPr>
              <a:t>Принцип комплектации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30" name="CustomShape 11"/>
          <p:cNvSpPr/>
          <p:nvPr/>
        </p:nvSpPr>
        <p:spPr>
          <a:xfrm>
            <a:off x="4713840" y="4314240"/>
            <a:ext cx="2190240" cy="158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Calibri"/>
              </a:rPr>
              <a:t>Обеспечены базовые потребности по химии, физике и биологии (пробирки, гербарии, посуда для лабораторий имеется).</a:t>
            </a:r>
            <a:endParaRPr lang="ru-RU" sz="1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400" b="0" strike="noStrike" spc="-1">
              <a:latin typeface="Arial"/>
            </a:endParaRPr>
          </a:p>
        </p:txBody>
      </p:sp>
      <p:sp>
        <p:nvSpPr>
          <p:cNvPr id="231" name="CustomShape 12"/>
          <p:cNvSpPr/>
          <p:nvPr/>
        </p:nvSpPr>
        <p:spPr>
          <a:xfrm>
            <a:off x="6904440" y="4350960"/>
            <a:ext cx="2769840" cy="1521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Calibri"/>
              </a:rPr>
              <a:t>Современное оборудование, в том числе:</a:t>
            </a:r>
            <a:endParaRPr lang="ru-RU" sz="1400" b="0" strike="noStrike" spc="-1">
              <a:latin typeface="Arial"/>
            </a:endParaRPr>
          </a:p>
          <a:p>
            <a:pPr marL="171360" indent="-171000" algn="just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Calibri"/>
              </a:rPr>
              <a:t>цифровые лаборатории по физике, химии, биологии и другим предметам.</a:t>
            </a:r>
            <a:endParaRPr lang="ru-RU" sz="1400" b="0" strike="noStrike" spc="-1">
              <a:latin typeface="Arial"/>
            </a:endParaRPr>
          </a:p>
          <a:p>
            <a:pPr marL="171360" indent="-171000" algn="just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Calibri"/>
              </a:rPr>
              <a:t>образовательные комплекты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32" name="CustomShape 13"/>
          <p:cNvSpPr/>
          <p:nvPr/>
        </p:nvSpPr>
        <p:spPr>
          <a:xfrm>
            <a:off x="9899640" y="4336560"/>
            <a:ext cx="1761480" cy="1795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Arial"/>
                <a:ea typeface="Calibri"/>
              </a:rPr>
              <a:t>Обязательная часть</a:t>
            </a: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Calibri"/>
              </a:rPr>
              <a:t> 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Arial"/>
                <a:ea typeface="Calibri"/>
              </a:rPr>
              <a:t>+</a:t>
            </a: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Calibri"/>
              </a:rPr>
              <a:t> 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Calibri"/>
              </a:rPr>
              <a:t>выбор </a:t>
            </a:r>
            <a:r>
              <a:rPr lang="ru-RU" sz="1400" b="1" strike="noStrike" spc="-1">
                <a:solidFill>
                  <a:srgbClr val="000000"/>
                </a:solidFill>
                <a:latin typeface="Arial"/>
                <a:ea typeface="Calibri"/>
              </a:rPr>
              <a:t>доп. оборудования</a:t>
            </a: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Calibri"/>
              </a:rPr>
              <a:t>, 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Arial"/>
                <a:ea typeface="Calibri"/>
              </a:rPr>
              <a:t>исходя из образовательных потребностей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233" name="Рисунок 18"/>
          <p:cNvPicPr/>
          <p:nvPr/>
        </p:nvPicPr>
        <p:blipFill>
          <a:blip r:embed="rId2"/>
          <a:stretch/>
        </p:blipFill>
        <p:spPr>
          <a:xfrm rot="19837200">
            <a:off x="1793160" y="2477160"/>
            <a:ext cx="1335240" cy="727920"/>
          </a:xfrm>
          <a:prstGeom prst="rect">
            <a:avLst/>
          </a:prstGeom>
          <a:ln>
            <a:noFill/>
          </a:ln>
        </p:spPr>
      </p:pic>
      <p:pic>
        <p:nvPicPr>
          <p:cNvPr id="234" name="Рисунок 19"/>
          <p:cNvPicPr/>
          <p:nvPr/>
        </p:nvPicPr>
        <p:blipFill>
          <a:blip r:embed="rId3"/>
          <a:stretch/>
        </p:blipFill>
        <p:spPr>
          <a:xfrm rot="2232600">
            <a:off x="1821600" y="3867480"/>
            <a:ext cx="1171080" cy="831960"/>
          </a:xfrm>
          <a:prstGeom prst="rect">
            <a:avLst/>
          </a:prstGeom>
          <a:ln>
            <a:noFill/>
          </a:ln>
        </p:spPr>
      </p:pic>
      <p:sp>
        <p:nvSpPr>
          <p:cNvPr id="235" name="CustomShape 14"/>
          <p:cNvSpPr/>
          <p:nvPr/>
        </p:nvSpPr>
        <p:spPr>
          <a:xfrm>
            <a:off x="123480" y="5722920"/>
            <a:ext cx="4232880" cy="94284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FF0000"/>
                </a:solidFill>
                <a:latin typeface="Arial"/>
                <a:ea typeface="Calibri"/>
              </a:rPr>
              <a:t>НЕ ДОПУСКАЕТСЯ!</a:t>
            </a:r>
            <a:endParaRPr lang="ru-RU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00000"/>
                </a:solidFill>
                <a:latin typeface="Arial"/>
                <a:ea typeface="Calibri"/>
              </a:rPr>
              <a:t>Сочетание единиц оборудования стандартного и профильного комплектов в рамках поставки в один Центр «Точка роста»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36" name="Line 15"/>
          <p:cNvSpPr/>
          <p:nvPr/>
        </p:nvSpPr>
        <p:spPr>
          <a:xfrm>
            <a:off x="4571280" y="3704760"/>
            <a:ext cx="7157160" cy="59040"/>
          </a:xfrm>
          <a:prstGeom prst="line">
            <a:avLst/>
          </a:prstGeom>
          <a:ln w="50760">
            <a:solidFill>
              <a:schemeClr val="accent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CustomShape 1"/>
          <p:cNvSpPr/>
          <p:nvPr/>
        </p:nvSpPr>
        <p:spPr>
          <a:xfrm>
            <a:off x="683640" y="296280"/>
            <a:ext cx="10069560" cy="33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8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Arial"/>
                <a:ea typeface="Calibri"/>
              </a:rPr>
              <a:t>Вариант оснащения «Стандартный комплект»*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238" name="CustomShape 2"/>
          <p:cNvSpPr/>
          <p:nvPr/>
        </p:nvSpPr>
        <p:spPr>
          <a:xfrm>
            <a:off x="737066" y="769907"/>
            <a:ext cx="379044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u="sng" strike="noStrike" cap="all" spc="-1" dirty="0">
                <a:solidFill>
                  <a:srgbClr val="0070C0"/>
                </a:solidFill>
                <a:uFillTx/>
                <a:latin typeface="Arial"/>
                <a:ea typeface="Calibri"/>
              </a:rPr>
              <a:t>Естественнонаучная направленность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239" name="CustomShape 3"/>
          <p:cNvSpPr/>
          <p:nvPr/>
        </p:nvSpPr>
        <p:spPr>
          <a:xfrm>
            <a:off x="737066" y="1369483"/>
            <a:ext cx="240444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2060"/>
                </a:solidFill>
                <a:latin typeface="Arial"/>
                <a:ea typeface="Calibri"/>
              </a:rPr>
              <a:t>Общее оборудование</a:t>
            </a:r>
            <a:endParaRPr lang="ru-RU" sz="1600" b="0" strike="noStrike" spc="-1" dirty="0">
              <a:latin typeface="Arial"/>
            </a:endParaRPr>
          </a:p>
        </p:txBody>
      </p:sp>
      <p:sp>
        <p:nvSpPr>
          <p:cNvPr id="240" name="CustomShape 4"/>
          <p:cNvSpPr/>
          <p:nvPr/>
        </p:nvSpPr>
        <p:spPr>
          <a:xfrm>
            <a:off x="729720" y="2477520"/>
            <a:ext cx="376452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2060"/>
                </a:solidFill>
                <a:latin typeface="Arial"/>
                <a:ea typeface="Calibri"/>
              </a:rPr>
              <a:t>Биология</a:t>
            </a:r>
            <a:endParaRPr lang="ru-RU" sz="1600" b="0" strike="noStrike" spc="-1" dirty="0">
              <a:latin typeface="Arial"/>
            </a:endParaRPr>
          </a:p>
        </p:txBody>
      </p:sp>
      <p:graphicFrame>
        <p:nvGraphicFramePr>
          <p:cNvPr id="241" name="Table 5"/>
          <p:cNvGraphicFramePr/>
          <p:nvPr/>
        </p:nvGraphicFramePr>
        <p:xfrm>
          <a:off x="905040" y="2835000"/>
          <a:ext cx="3653280" cy="1554480"/>
        </p:xfrm>
        <a:graphic>
          <a:graphicData uri="http://schemas.openxmlformats.org/drawingml/2006/table">
            <a:tbl>
              <a:tblPr/>
              <a:tblGrid>
                <a:gridCol w="2952000"/>
                <a:gridCol w="701280"/>
              </a:tblGrid>
              <a:tr h="435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Комплект влажных препаратов демонстрационный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 шт.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</a:tr>
              <a:tr h="435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Комплект гербариев демонстрационный 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 шт.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</a:tr>
              <a:tr h="435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Комплект коллекций демонстрационный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 шт.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</a:tr>
            </a:tbl>
          </a:graphicData>
        </a:graphic>
      </p:graphicFrame>
      <p:sp>
        <p:nvSpPr>
          <p:cNvPr id="242" name="CustomShape 6"/>
          <p:cNvSpPr/>
          <p:nvPr/>
        </p:nvSpPr>
        <p:spPr>
          <a:xfrm>
            <a:off x="237788" y="4234680"/>
            <a:ext cx="364464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2060"/>
                </a:solidFill>
                <a:latin typeface="Arial"/>
                <a:ea typeface="Calibri"/>
              </a:rPr>
              <a:t>Химия</a:t>
            </a:r>
            <a:endParaRPr lang="ru-RU" sz="1600" b="0" strike="noStrike" spc="-1" dirty="0">
              <a:latin typeface="Arial"/>
            </a:endParaRPr>
          </a:p>
        </p:txBody>
      </p:sp>
      <p:graphicFrame>
        <p:nvGraphicFramePr>
          <p:cNvPr id="243" name="Table 7"/>
          <p:cNvGraphicFramePr/>
          <p:nvPr/>
        </p:nvGraphicFramePr>
        <p:xfrm>
          <a:off x="905040" y="4480200"/>
          <a:ext cx="3653280" cy="914400"/>
        </p:xfrm>
        <a:graphic>
          <a:graphicData uri="http://schemas.openxmlformats.org/drawingml/2006/table">
            <a:tbl>
              <a:tblPr/>
              <a:tblGrid>
                <a:gridCol w="2941560"/>
                <a:gridCol w="71172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Демонстрационное оборудование 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 шт.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Комплект химических реактивов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 шт.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Комплект коллекций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 шт.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</a:tr>
            </a:tbl>
          </a:graphicData>
        </a:graphic>
      </p:graphicFrame>
      <p:sp>
        <p:nvSpPr>
          <p:cNvPr id="244" name="CustomShape 8"/>
          <p:cNvSpPr/>
          <p:nvPr/>
        </p:nvSpPr>
        <p:spPr>
          <a:xfrm>
            <a:off x="164888" y="5166720"/>
            <a:ext cx="379044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002060"/>
                </a:solidFill>
                <a:latin typeface="Arial"/>
                <a:ea typeface="Calibri"/>
              </a:rPr>
              <a:t>Физика</a:t>
            </a:r>
            <a:endParaRPr lang="ru-RU" sz="1600" b="0" strike="noStrike" spc="-1" dirty="0">
              <a:latin typeface="Arial"/>
            </a:endParaRPr>
          </a:p>
        </p:txBody>
      </p:sp>
      <p:graphicFrame>
        <p:nvGraphicFramePr>
          <p:cNvPr id="245" name="Table 9"/>
          <p:cNvGraphicFramePr/>
          <p:nvPr/>
        </p:nvGraphicFramePr>
        <p:xfrm>
          <a:off x="900000" y="5485680"/>
          <a:ext cx="3594240" cy="1249680"/>
        </p:xfrm>
        <a:graphic>
          <a:graphicData uri="http://schemas.openxmlformats.org/drawingml/2006/table">
            <a:tbl>
              <a:tblPr/>
              <a:tblGrid>
                <a:gridCol w="2961000"/>
                <a:gridCol w="633240"/>
              </a:tblGrid>
              <a:tr h="435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Оборудование для демонстрационных опытов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 шт.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</a:tr>
              <a:tr h="649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Оборудование для лабораторных работ и ученических опытов (на базе комплектов для ОГЭ)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8 шт.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</a:tr>
            </a:tbl>
          </a:graphicData>
        </a:graphic>
      </p:graphicFrame>
      <p:graphicFrame>
        <p:nvGraphicFramePr>
          <p:cNvPr id="246" name="Table 10"/>
          <p:cNvGraphicFramePr/>
          <p:nvPr>
            <p:extLst>
              <p:ext uri="{D42A27DB-BD31-4B8C-83A1-F6EECF244321}">
                <p14:modId xmlns:p14="http://schemas.microsoft.com/office/powerpoint/2010/main" val="2410798869"/>
              </p:ext>
            </p:extLst>
          </p:nvPr>
        </p:nvGraphicFramePr>
        <p:xfrm>
          <a:off x="812700" y="1679580"/>
          <a:ext cx="3598560" cy="822960"/>
        </p:xfrm>
        <a:graphic>
          <a:graphicData uri="http://schemas.openxmlformats.org/drawingml/2006/table">
            <a:tbl>
              <a:tblPr/>
              <a:tblGrid>
                <a:gridCol w="3073320"/>
                <a:gridCol w="52524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Лаборатория цифровая (единая для всех предметов)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3 шт.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Посуда и оборудование для опытов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3 шт.</a:t>
                      </a:r>
                      <a:endParaRPr lang="ru-RU" sz="1400" b="0" strike="noStrike" spc="-1" dirty="0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</a:tr>
            </a:tbl>
          </a:graphicData>
        </a:graphic>
      </p:graphicFrame>
      <p:sp>
        <p:nvSpPr>
          <p:cNvPr id="247" name="CustomShape 11"/>
          <p:cNvSpPr/>
          <p:nvPr/>
        </p:nvSpPr>
        <p:spPr>
          <a:xfrm>
            <a:off x="4558680" y="837720"/>
            <a:ext cx="350244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u="sng" strike="noStrike" cap="all" spc="-1">
                <a:solidFill>
                  <a:srgbClr val="0070C0"/>
                </a:solidFill>
                <a:uFillTx/>
                <a:latin typeface="Arial"/>
                <a:ea typeface="Calibri"/>
              </a:rPr>
              <a:t>Технологическая направленность</a:t>
            </a:r>
            <a:endParaRPr lang="ru-RU" sz="1800" b="0" strike="noStrike" spc="-1">
              <a:latin typeface="Arial"/>
            </a:endParaRPr>
          </a:p>
        </p:txBody>
      </p:sp>
      <p:graphicFrame>
        <p:nvGraphicFramePr>
          <p:cNvPr id="248" name="Table 12"/>
          <p:cNvGraphicFramePr/>
          <p:nvPr/>
        </p:nvGraphicFramePr>
        <p:xfrm>
          <a:off x="4775760" y="1870200"/>
          <a:ext cx="3237840" cy="1676400"/>
        </p:xfrm>
        <a:graphic>
          <a:graphicData uri="http://schemas.openxmlformats.org/drawingml/2006/table">
            <a:tbl>
              <a:tblPr/>
              <a:tblGrid>
                <a:gridCol w="2687040"/>
                <a:gridCol w="550800"/>
              </a:tblGrid>
              <a:tr h="862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Образовательный конструктор для практики блочного программирования с комплектом датчиков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 шт.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</a:tr>
              <a:tr h="649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Образовательный набор по механике, мехатронике и робототехнике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 шт.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</a:tr>
            </a:tbl>
          </a:graphicData>
        </a:graphic>
      </p:graphicFrame>
      <p:sp>
        <p:nvSpPr>
          <p:cNvPr id="249" name="CustomShape 13"/>
          <p:cNvSpPr/>
          <p:nvPr/>
        </p:nvSpPr>
        <p:spPr>
          <a:xfrm>
            <a:off x="4550040" y="3595680"/>
            <a:ext cx="316080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u="sng" strike="noStrike" cap="all" spc="-1">
                <a:solidFill>
                  <a:srgbClr val="0070C0"/>
                </a:solidFill>
                <a:uFillTx/>
                <a:latin typeface="Arial"/>
                <a:ea typeface="Calibri"/>
              </a:rPr>
              <a:t>Компьютерное оборудование</a:t>
            </a:r>
            <a:endParaRPr lang="ru-RU" sz="1800" b="0" strike="noStrike" spc="-1">
              <a:latin typeface="Arial"/>
            </a:endParaRPr>
          </a:p>
        </p:txBody>
      </p:sp>
      <p:graphicFrame>
        <p:nvGraphicFramePr>
          <p:cNvPr id="250" name="Table 14"/>
          <p:cNvGraphicFramePr/>
          <p:nvPr/>
        </p:nvGraphicFramePr>
        <p:xfrm>
          <a:off x="4775760" y="4343760"/>
          <a:ext cx="2894400" cy="822960"/>
        </p:xfrm>
        <a:graphic>
          <a:graphicData uri="http://schemas.openxmlformats.org/drawingml/2006/table">
            <a:tbl>
              <a:tblPr/>
              <a:tblGrid>
                <a:gridCol w="2295360"/>
                <a:gridCol w="59904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Ноутбук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3 шт.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МФУ (принтер, сканер, копир)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 шт.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</a:tr>
            </a:tbl>
          </a:graphicData>
        </a:graphic>
      </p:graphicFrame>
      <p:sp>
        <p:nvSpPr>
          <p:cNvPr id="251" name="CustomShape 15"/>
          <p:cNvSpPr/>
          <p:nvPr/>
        </p:nvSpPr>
        <p:spPr>
          <a:xfrm>
            <a:off x="4662720" y="6077160"/>
            <a:ext cx="692964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1200" b="0" strike="noStrike" spc="-1">
                <a:solidFill>
                  <a:srgbClr val="000000"/>
                </a:solidFill>
                <a:latin typeface="Arial"/>
                <a:ea typeface="Times New Roman"/>
              </a:rPr>
              <a:t>* Для малокомплектных общеобразовательных организаций объем единиц средств обучения и воспитания представляется в меньшем количестве.</a:t>
            </a:r>
            <a:endParaRPr lang="ru-RU" sz="1200" b="0" strike="noStrike" spc="-1">
              <a:latin typeface="Arial"/>
            </a:endParaRPr>
          </a:p>
        </p:txBody>
      </p:sp>
      <p:pic>
        <p:nvPicPr>
          <p:cNvPr id="252" name="Рисунок 18"/>
          <p:cNvPicPr/>
          <p:nvPr/>
        </p:nvPicPr>
        <p:blipFill>
          <a:blip r:embed="rId2"/>
          <a:stretch/>
        </p:blipFill>
        <p:spPr>
          <a:xfrm>
            <a:off x="7963200" y="2461680"/>
            <a:ext cx="3764160" cy="358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3" name="CustomShape 16"/>
          <p:cNvSpPr/>
          <p:nvPr/>
        </p:nvSpPr>
        <p:spPr>
          <a:xfrm>
            <a:off x="7914240" y="1112760"/>
            <a:ext cx="4007880" cy="126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0360" algn="ctr">
              <a:lnSpc>
                <a:spcPct val="107000"/>
              </a:lnSpc>
              <a:spcBef>
                <a:spcPts val="601"/>
              </a:spcBef>
            </a:pPr>
            <a:r>
              <a:rPr lang="ru-RU" sz="1200" b="1" strike="noStrike" cap="all" spc="-1">
                <a:solidFill>
                  <a:srgbClr val="000000"/>
                </a:solidFill>
                <a:latin typeface="Arial"/>
                <a:ea typeface="Calibri"/>
              </a:rPr>
              <a:t>Стандартный комплект поставляется единым комплектом и не подлежит доукомплектованию за счет дополнительного оборудования профильного комплекта.</a:t>
            </a:r>
            <a:endParaRPr lang="ru-RU" sz="1200" b="0" strike="noStrike" spc="-1">
              <a:latin typeface="Arial"/>
            </a:endParaRPr>
          </a:p>
        </p:txBody>
      </p:sp>
      <p:pic>
        <p:nvPicPr>
          <p:cNvPr id="254" name="Рисунок 21"/>
          <p:cNvPicPr/>
          <p:nvPr/>
        </p:nvPicPr>
        <p:blipFill>
          <a:blip r:embed="rId3"/>
          <a:stretch/>
        </p:blipFill>
        <p:spPr>
          <a:xfrm>
            <a:off x="7815240" y="1222920"/>
            <a:ext cx="595080" cy="575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CustomShape 1"/>
          <p:cNvSpPr/>
          <p:nvPr/>
        </p:nvSpPr>
        <p:spPr>
          <a:xfrm>
            <a:off x="696240" y="239400"/>
            <a:ext cx="10631880" cy="42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8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Arial"/>
                <a:ea typeface="Calibri"/>
              </a:rPr>
              <a:t>Вариант оснащения «Профильный комплект»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256" name="CustomShape 2"/>
          <p:cNvSpPr/>
          <p:nvPr/>
        </p:nvSpPr>
        <p:spPr>
          <a:xfrm>
            <a:off x="731160" y="830520"/>
            <a:ext cx="491616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1" u="sng" strike="noStrike" cap="all" spc="-1">
                <a:solidFill>
                  <a:srgbClr val="0070C0"/>
                </a:solidFill>
                <a:uFillTx/>
                <a:latin typeface="Arial"/>
                <a:ea typeface="Calibri"/>
              </a:rPr>
              <a:t>Базовая (обязательная) часть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257" name="CustomShape 3"/>
          <p:cNvSpPr/>
          <p:nvPr/>
        </p:nvSpPr>
        <p:spPr>
          <a:xfrm>
            <a:off x="860760" y="1248120"/>
            <a:ext cx="4951080" cy="63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1800" b="1" strike="noStrike" cap="all" spc="-1">
                <a:solidFill>
                  <a:srgbClr val="0070C0"/>
                </a:solidFill>
                <a:latin typeface="Arial"/>
                <a:ea typeface="Calibri"/>
              </a:rPr>
              <a:t>Естественнонаучная направленность</a:t>
            </a:r>
            <a:endParaRPr lang="ru-RU" sz="1800" b="0" strike="noStrike" spc="-1">
              <a:latin typeface="Arial"/>
            </a:endParaRPr>
          </a:p>
        </p:txBody>
      </p:sp>
      <p:graphicFrame>
        <p:nvGraphicFramePr>
          <p:cNvPr id="258" name="Table 4"/>
          <p:cNvGraphicFramePr/>
          <p:nvPr/>
        </p:nvGraphicFramePr>
        <p:xfrm>
          <a:off x="1098720" y="1983240"/>
          <a:ext cx="4040640" cy="1099800"/>
        </p:xfrm>
        <a:graphic>
          <a:graphicData uri="http://schemas.openxmlformats.org/drawingml/2006/table">
            <a:tbl>
              <a:tblPr/>
              <a:tblGrid>
                <a:gridCol w="3399480"/>
                <a:gridCol w="641160"/>
              </a:tblGrid>
              <a:tr h="366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Цифровая лаборатория по биологии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3 шт.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</a:tr>
              <a:tr h="366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Цифровая лаборатория по химии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3 шт.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</a:tr>
              <a:tr h="366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Цифровая лаборатория по физике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3 шт.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</a:tr>
            </a:tbl>
          </a:graphicData>
        </a:graphic>
      </p:graphicFrame>
      <p:sp>
        <p:nvSpPr>
          <p:cNvPr id="259" name="CustomShape 5"/>
          <p:cNvSpPr/>
          <p:nvPr/>
        </p:nvSpPr>
        <p:spPr>
          <a:xfrm>
            <a:off x="860760" y="3086640"/>
            <a:ext cx="2744280" cy="63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1800" b="1" strike="noStrike" cap="all" spc="-1">
                <a:solidFill>
                  <a:srgbClr val="0070C0"/>
                </a:solidFill>
                <a:latin typeface="Arial"/>
                <a:ea typeface="Calibri"/>
              </a:rPr>
              <a:t>Компьютерное оборудование</a:t>
            </a:r>
            <a:endParaRPr lang="ru-RU" sz="1800" b="0" strike="noStrike" spc="-1">
              <a:latin typeface="Arial"/>
            </a:endParaRPr>
          </a:p>
        </p:txBody>
      </p:sp>
      <p:graphicFrame>
        <p:nvGraphicFramePr>
          <p:cNvPr id="260" name="Table 6"/>
          <p:cNvGraphicFramePr/>
          <p:nvPr/>
        </p:nvGraphicFramePr>
        <p:xfrm>
          <a:off x="6310800" y="3706920"/>
          <a:ext cx="5239800" cy="1950720"/>
        </p:xfrm>
        <a:graphic>
          <a:graphicData uri="http://schemas.openxmlformats.org/drawingml/2006/table">
            <a:tbl>
              <a:tblPr/>
              <a:tblGrid>
                <a:gridCol w="5071320"/>
                <a:gridCol w="168480"/>
              </a:tblGrid>
              <a:tr h="4057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Образовательный конструктор для практики блочного программирования с комплектом датчиков</a:t>
                      </a:r>
                      <a:endParaRPr lang="ru-RU" sz="1300" b="0" strike="noStrike" spc="-1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360" marR="9360">
                    <a:noFill/>
                  </a:tcPr>
                </a:tc>
              </a:tr>
              <a:tr h="4057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Образовательный набор по механике, мехатронике и робототехнике</a:t>
                      </a:r>
                      <a:endParaRPr lang="ru-RU" sz="1300" b="0" strike="noStrike" spc="-1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360" marR="9360">
                    <a:noFill/>
                  </a:tcPr>
                </a:tc>
              </a:tr>
              <a:tr h="4057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Четырёхосевой учебный робот- манипулятор с модульными сменными насадками</a:t>
                      </a:r>
                      <a:endParaRPr lang="ru-RU" sz="1300" b="0" strike="noStrike" spc="-1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360" marR="9360">
                    <a:noFill/>
                  </a:tcPr>
                </a:tc>
              </a:tr>
              <a:tr h="4057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Образовательный набор для изучения многокомпонентных робототехнических систем и манипуляционных роботов</a:t>
                      </a:r>
                      <a:endParaRPr lang="ru-RU" sz="1300" b="0" strike="noStrike" spc="-1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360" marR="9360">
                    <a:noFill/>
                  </a:tcPr>
                </a:tc>
              </a:tr>
            </a:tbl>
          </a:graphicData>
        </a:graphic>
      </p:graphicFrame>
      <p:graphicFrame>
        <p:nvGraphicFramePr>
          <p:cNvPr id="261" name="Table 7"/>
          <p:cNvGraphicFramePr/>
          <p:nvPr/>
        </p:nvGraphicFramePr>
        <p:xfrm>
          <a:off x="6310800" y="1614240"/>
          <a:ext cx="4608360" cy="2346960"/>
        </p:xfrm>
        <a:graphic>
          <a:graphicData uri="http://schemas.openxmlformats.org/drawingml/2006/table">
            <a:tbl>
              <a:tblPr/>
              <a:tblGrid>
                <a:gridCol w="4089960"/>
                <a:gridCol w="518400"/>
              </a:tblGrid>
              <a:tr h="801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Цифровая лаборатория по биологии</a:t>
                      </a:r>
                      <a:endParaRPr lang="ru-RU" sz="13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Цифровая лаборатория по химии</a:t>
                      </a:r>
                      <a:endParaRPr lang="ru-RU" sz="13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Цифровая лаборатория по физике</a:t>
                      </a:r>
                      <a:endParaRPr lang="ru-RU" sz="1300" b="0" strike="noStrike" spc="-1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Цифровая лаборатория по физиологии</a:t>
                      </a:r>
                      <a:endParaRPr lang="ru-RU" sz="1300" b="0" strike="noStrike" spc="-1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360" marR="9360">
                    <a:noFill/>
                  </a:tcPr>
                </a:tc>
              </a:tr>
              <a:tr h="207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Цифровая лаборатория по экологии</a:t>
                      </a:r>
                      <a:endParaRPr lang="ru-RU" sz="1300" b="0" strike="noStrike" spc="-1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360" marR="9360">
                    <a:noFill/>
                  </a:tcPr>
                </a:tc>
              </a:tr>
              <a:tr h="207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Цифровой микроскоп</a:t>
                      </a:r>
                      <a:endParaRPr lang="ru-RU" sz="1300" b="0" strike="noStrike" spc="-1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360" marR="9360">
                    <a:noFill/>
                  </a:tcPr>
                </a:tc>
              </a:tr>
              <a:tr h="207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Набор ОГЭ по химии</a:t>
                      </a:r>
                      <a:endParaRPr lang="ru-RU" sz="1300" b="0" strike="noStrike" spc="-1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360" marR="9360">
                    <a:noFill/>
                  </a:tcPr>
                </a:tc>
              </a:tr>
              <a:tr h="2077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Учебная лаборатория по нейротехнологии</a:t>
                      </a:r>
                      <a:endParaRPr lang="ru-RU" sz="1300" b="0" strike="noStrike" spc="-1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360" marR="9360">
                    <a:noFill/>
                  </a:tcPr>
                </a:tc>
              </a:tr>
            </a:tbl>
          </a:graphicData>
        </a:graphic>
      </p:graphicFrame>
      <p:graphicFrame>
        <p:nvGraphicFramePr>
          <p:cNvPr id="262" name="Table 8"/>
          <p:cNvGraphicFramePr/>
          <p:nvPr/>
        </p:nvGraphicFramePr>
        <p:xfrm>
          <a:off x="1098720" y="3819960"/>
          <a:ext cx="4040640" cy="609600"/>
        </p:xfrm>
        <a:graphic>
          <a:graphicData uri="http://schemas.openxmlformats.org/drawingml/2006/table">
            <a:tbl>
              <a:tblPr/>
              <a:tblGrid>
                <a:gridCol w="3384720"/>
                <a:gridCol w="655920"/>
              </a:tblGrid>
              <a:tr h="227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Ноутбук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3 шт.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</a:tr>
              <a:tr h="227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МФУ (принтер, сканер, копир)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 шт.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</a:tr>
            </a:tbl>
          </a:graphicData>
        </a:graphic>
      </p:graphicFrame>
      <p:sp>
        <p:nvSpPr>
          <p:cNvPr id="263" name="CustomShape 9"/>
          <p:cNvSpPr/>
          <p:nvPr/>
        </p:nvSpPr>
        <p:spPr>
          <a:xfrm>
            <a:off x="5812200" y="830520"/>
            <a:ext cx="510696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1" u="sng" strike="noStrike" cap="all" spc="-1">
                <a:solidFill>
                  <a:srgbClr val="0070C0"/>
                </a:solidFill>
                <a:uFillTx/>
                <a:latin typeface="Arial"/>
                <a:ea typeface="Calibri"/>
              </a:rPr>
              <a:t>Дополнительное </a:t>
            </a:r>
            <a:r>
              <a:rPr lang="ru-RU" sz="1900" b="1" u="sng" strike="noStrike" cap="all" spc="-1">
                <a:solidFill>
                  <a:srgbClr val="0070C0"/>
                </a:solidFill>
                <a:uFillTx/>
                <a:latin typeface="Arial"/>
                <a:ea typeface="Calibri"/>
              </a:rPr>
              <a:t>оборудование</a:t>
            </a:r>
            <a:endParaRPr lang="ru-RU" sz="1900" b="0" strike="noStrike" spc="-1">
              <a:latin typeface="Arial"/>
            </a:endParaRPr>
          </a:p>
        </p:txBody>
      </p:sp>
      <p:sp>
        <p:nvSpPr>
          <p:cNvPr id="264" name="CustomShape 10"/>
          <p:cNvSpPr/>
          <p:nvPr/>
        </p:nvSpPr>
        <p:spPr>
          <a:xfrm>
            <a:off x="5993280" y="1239480"/>
            <a:ext cx="5556960" cy="36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1800" b="1" strike="noStrike" cap="all" spc="-1">
                <a:solidFill>
                  <a:srgbClr val="0070C0"/>
                </a:solidFill>
                <a:latin typeface="Arial"/>
                <a:ea typeface="Calibri"/>
              </a:rPr>
              <a:t>Естественнонаучная направленность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65" name="CustomShape 11"/>
          <p:cNvSpPr/>
          <p:nvPr/>
        </p:nvSpPr>
        <p:spPr>
          <a:xfrm>
            <a:off x="5993280" y="3306600"/>
            <a:ext cx="5767200" cy="36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1800" b="1" strike="noStrike" cap="all" spc="-1">
                <a:solidFill>
                  <a:srgbClr val="0070C0"/>
                </a:solidFill>
                <a:latin typeface="Arial"/>
                <a:ea typeface="Calibri"/>
              </a:rPr>
              <a:t>Технологическая направленность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66" name="CustomShape 12"/>
          <p:cNvSpPr/>
          <p:nvPr/>
        </p:nvSpPr>
        <p:spPr>
          <a:xfrm>
            <a:off x="6012720" y="5448960"/>
            <a:ext cx="4410360" cy="36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ru-RU" sz="1800" b="1" strike="noStrike" cap="all" spc="-1">
                <a:solidFill>
                  <a:srgbClr val="0070C0"/>
                </a:solidFill>
                <a:latin typeface="Arial"/>
                <a:ea typeface="Calibri"/>
              </a:rPr>
              <a:t>Компьютерное оборудование</a:t>
            </a:r>
            <a:endParaRPr lang="ru-RU" sz="1800" b="0" strike="noStrike" spc="-1">
              <a:latin typeface="Arial"/>
            </a:endParaRPr>
          </a:p>
        </p:txBody>
      </p:sp>
      <p:graphicFrame>
        <p:nvGraphicFramePr>
          <p:cNvPr id="267" name="Table 13"/>
          <p:cNvGraphicFramePr/>
          <p:nvPr/>
        </p:nvGraphicFramePr>
        <p:xfrm>
          <a:off x="6310800" y="5849280"/>
          <a:ext cx="3741120" cy="731520"/>
        </p:xfrm>
        <a:graphic>
          <a:graphicData uri="http://schemas.openxmlformats.org/drawingml/2006/table">
            <a:tbl>
              <a:tblPr/>
              <a:tblGrid>
                <a:gridCol w="3620880"/>
                <a:gridCol w="120240"/>
              </a:tblGrid>
              <a:tr h="2228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Ноутбук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360" marR="9360">
                    <a:noFill/>
                  </a:tcPr>
                </a:tc>
              </a:tr>
              <a:tr h="22284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Тележка-хранилище ноутбуков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360" marR="9360">
                    <a:noFill/>
                  </a:tcPr>
                </a:tc>
              </a:tr>
            </a:tbl>
          </a:graphicData>
        </a:graphic>
      </p:graphicFrame>
      <p:sp>
        <p:nvSpPr>
          <p:cNvPr id="268" name="CustomShape 14"/>
          <p:cNvSpPr/>
          <p:nvPr/>
        </p:nvSpPr>
        <p:spPr>
          <a:xfrm>
            <a:off x="1098720" y="4812840"/>
            <a:ext cx="3741120" cy="1583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strike="noStrike" cap="all" spc="-1">
                <a:solidFill>
                  <a:srgbClr val="0D0D0D"/>
                </a:solidFill>
                <a:latin typeface="Arial"/>
                <a:ea typeface="Arial"/>
              </a:rPr>
              <a:t>Профильный комплект </a:t>
            </a:r>
            <a:endParaRPr lang="ru-RU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D0D0D"/>
                </a:solidFill>
                <a:latin typeface="Arial"/>
                <a:ea typeface="Arial"/>
              </a:rPr>
              <a:t>=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D0D0D"/>
                </a:solidFill>
                <a:latin typeface="Arial"/>
                <a:ea typeface="Arial"/>
              </a:rPr>
              <a:t> </a:t>
            </a:r>
            <a:r>
              <a:rPr lang="ru-RU" sz="1400" b="1" strike="noStrike" spc="-1">
                <a:solidFill>
                  <a:srgbClr val="0D0D0D"/>
                </a:solidFill>
                <a:latin typeface="Arial"/>
                <a:ea typeface="Arial"/>
              </a:rPr>
              <a:t>базовая (обязательная) часть </a:t>
            </a:r>
            <a:endParaRPr lang="ru-RU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D0D0D"/>
                </a:solidFill>
                <a:latin typeface="Arial"/>
                <a:ea typeface="Arial"/>
              </a:rPr>
              <a:t>+ </a:t>
            </a:r>
            <a:endParaRPr lang="ru-RU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0D0D0D"/>
                </a:solidFill>
                <a:latin typeface="Arial"/>
                <a:ea typeface="Arial"/>
              </a:rPr>
              <a:t>дополнительное оборудование (по выбору)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269" name="CustomShape 15"/>
          <p:cNvSpPr/>
          <p:nvPr/>
        </p:nvSpPr>
        <p:spPr>
          <a:xfrm>
            <a:off x="4602960" y="6387840"/>
            <a:ext cx="6929640" cy="410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ru-RU" sz="1050" b="0" strike="noStrike" spc="-1">
                <a:solidFill>
                  <a:srgbClr val="A7A7A7"/>
                </a:solidFill>
                <a:latin typeface="Arial"/>
                <a:ea typeface="Times New Roman"/>
              </a:rPr>
              <a:t>* Для малокомплектных общеобразовательных организаций объем единиц средств обучения и воспитания представляется в меньшем количестве.</a:t>
            </a:r>
            <a:endParaRPr lang="ru-RU" sz="105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CustomShape 1"/>
          <p:cNvSpPr/>
          <p:nvPr/>
        </p:nvSpPr>
        <p:spPr>
          <a:xfrm>
            <a:off x="683640" y="296280"/>
            <a:ext cx="10069560" cy="33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8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Arial"/>
                <a:ea typeface="Calibri"/>
              </a:rPr>
              <a:t>Особенности оснащения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271" name="CustomShape 2"/>
          <p:cNvSpPr/>
          <p:nvPr/>
        </p:nvSpPr>
        <p:spPr>
          <a:xfrm>
            <a:off x="716760" y="838440"/>
            <a:ext cx="37904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u="sng" strike="noStrike" cap="all" spc="-1">
                <a:solidFill>
                  <a:srgbClr val="0070C0"/>
                </a:solidFill>
                <a:uFillTx/>
                <a:latin typeface="Arial"/>
                <a:ea typeface="Calibri"/>
              </a:rPr>
              <a:t>СТАНДАРТНЫЙ КОМПЛЕКТ</a:t>
            </a:r>
            <a:endParaRPr lang="ru-RU" sz="1800" b="0" strike="noStrike" spc="-1">
              <a:latin typeface="Arial"/>
            </a:endParaRPr>
          </a:p>
        </p:txBody>
      </p:sp>
      <p:graphicFrame>
        <p:nvGraphicFramePr>
          <p:cNvPr id="272" name="Table 3"/>
          <p:cNvGraphicFramePr/>
          <p:nvPr/>
        </p:nvGraphicFramePr>
        <p:xfrm>
          <a:off x="711000" y="5351040"/>
          <a:ext cx="3653280" cy="1036320"/>
        </p:xfrm>
        <a:graphic>
          <a:graphicData uri="http://schemas.openxmlformats.org/drawingml/2006/table">
            <a:tbl>
              <a:tblPr/>
              <a:tblGrid>
                <a:gridCol w="3653280"/>
              </a:tblGrid>
              <a:tr h="435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1. О наличии оборудования для хранения и использования химических реактивов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</a:tr>
              <a:tr h="435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2. Об отсутствии оборудования, покрывающего базовые потребности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</a:tr>
            </a:tbl>
          </a:graphicData>
        </a:graphic>
      </p:graphicFrame>
      <p:sp>
        <p:nvSpPr>
          <p:cNvPr id="273" name="CustomShape 4"/>
          <p:cNvSpPr/>
          <p:nvPr/>
        </p:nvSpPr>
        <p:spPr>
          <a:xfrm>
            <a:off x="590040" y="3596400"/>
            <a:ext cx="379044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600" b="1" strike="noStrike" spc="-1">
                <a:solidFill>
                  <a:srgbClr val="002060"/>
                </a:solidFill>
                <a:latin typeface="Arial"/>
                <a:ea typeface="Calibri"/>
              </a:rPr>
              <a:t>Оценка базовых потребностей</a:t>
            </a:r>
            <a:endParaRPr lang="ru-RU" sz="1600" b="0" strike="noStrike" spc="-1">
              <a:latin typeface="Arial"/>
            </a:endParaRPr>
          </a:p>
        </p:txBody>
      </p:sp>
      <p:graphicFrame>
        <p:nvGraphicFramePr>
          <p:cNvPr id="274" name="Table 5"/>
          <p:cNvGraphicFramePr/>
          <p:nvPr/>
        </p:nvGraphicFramePr>
        <p:xfrm>
          <a:off x="694440" y="3929760"/>
          <a:ext cx="3594240" cy="1036320"/>
        </p:xfrm>
        <a:graphic>
          <a:graphicData uri="http://schemas.openxmlformats.org/drawingml/2006/table">
            <a:tbl>
              <a:tblPr/>
              <a:tblGrid>
                <a:gridCol w="3594240"/>
              </a:tblGrid>
              <a:tr h="435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1. Учёт по демонстрационному оборудованию, посуде, препаратам и пр.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</a:tr>
              <a:tr h="435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2. Цифровые лаборатории не учитываются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</a:tr>
            </a:tbl>
          </a:graphicData>
        </a:graphic>
      </p:graphicFrame>
      <p:sp>
        <p:nvSpPr>
          <p:cNvPr id="275" name="CustomShape 6"/>
          <p:cNvSpPr/>
          <p:nvPr/>
        </p:nvSpPr>
        <p:spPr>
          <a:xfrm>
            <a:off x="4558680" y="837720"/>
            <a:ext cx="35024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u="sng" strike="noStrike" cap="all" spc="-1">
                <a:solidFill>
                  <a:srgbClr val="0070C0"/>
                </a:solidFill>
                <a:uFillTx/>
                <a:latin typeface="Arial"/>
                <a:ea typeface="Calibri"/>
              </a:rPr>
              <a:t>ПРОФИЛЬНЫЙ КОМПЛЕКТ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276" name="Рисунок 18"/>
          <p:cNvPicPr/>
          <p:nvPr/>
        </p:nvPicPr>
        <p:blipFill>
          <a:blip r:embed="rId2"/>
          <a:stretch/>
        </p:blipFill>
        <p:spPr>
          <a:xfrm>
            <a:off x="8491320" y="2461680"/>
            <a:ext cx="2707560" cy="358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7" name="CustomShape 7"/>
          <p:cNvSpPr/>
          <p:nvPr/>
        </p:nvSpPr>
        <p:spPr>
          <a:xfrm>
            <a:off x="8070840" y="1230120"/>
            <a:ext cx="4007880" cy="87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0360" algn="ctr">
              <a:lnSpc>
                <a:spcPct val="107000"/>
              </a:lnSpc>
              <a:spcBef>
                <a:spcPts val="601"/>
              </a:spcBef>
            </a:pPr>
            <a:r>
              <a:rPr lang="ru-RU" sz="1200" b="1" strike="noStrike" cap="all" spc="-1">
                <a:solidFill>
                  <a:srgbClr val="000000"/>
                </a:solidFill>
                <a:latin typeface="Arial"/>
                <a:ea typeface="Calibri"/>
              </a:rPr>
              <a:t>Стандартный комплект Содержит ХИМИЧЕСКИЕ РЕАКТИВЫ, для обращения с которыми необходимо спец.оборудование</a:t>
            </a:r>
            <a:endParaRPr lang="ru-RU" sz="1200" b="0" strike="noStrike" spc="-1">
              <a:latin typeface="Arial"/>
            </a:endParaRPr>
          </a:p>
        </p:txBody>
      </p:sp>
      <p:pic>
        <p:nvPicPr>
          <p:cNvPr id="278" name="Рисунок 19"/>
          <p:cNvPicPr/>
          <p:nvPr/>
        </p:nvPicPr>
        <p:blipFill>
          <a:blip r:embed="rId3"/>
          <a:stretch/>
        </p:blipFill>
        <p:spPr>
          <a:xfrm>
            <a:off x="7992360" y="1275480"/>
            <a:ext cx="644040" cy="554760"/>
          </a:xfrm>
          <a:prstGeom prst="rect">
            <a:avLst/>
          </a:prstGeom>
          <a:ln>
            <a:noFill/>
          </a:ln>
        </p:spPr>
      </p:pic>
      <p:sp>
        <p:nvSpPr>
          <p:cNvPr id="279" name="CustomShape 8"/>
          <p:cNvSpPr/>
          <p:nvPr/>
        </p:nvSpPr>
        <p:spPr>
          <a:xfrm flipH="1">
            <a:off x="3115080" y="1217880"/>
            <a:ext cx="290520" cy="372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597D3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0" name="CustomShape 9"/>
          <p:cNvSpPr/>
          <p:nvPr/>
        </p:nvSpPr>
        <p:spPr>
          <a:xfrm>
            <a:off x="5128920" y="1215000"/>
            <a:ext cx="291240" cy="374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597D3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1" name="CustomShape 10"/>
          <p:cNvSpPr/>
          <p:nvPr/>
        </p:nvSpPr>
        <p:spPr>
          <a:xfrm>
            <a:off x="1795680" y="1685520"/>
            <a:ext cx="52660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2060"/>
                </a:solidFill>
                <a:latin typeface="Arial"/>
                <a:ea typeface="Calibri"/>
              </a:rPr>
              <a:t>Закупки осуществляются централизованно</a:t>
            </a:r>
            <a:endParaRPr lang="ru-RU" sz="1800" b="0" strike="noStrike" spc="-1">
              <a:latin typeface="Arial"/>
            </a:endParaRPr>
          </a:p>
        </p:txBody>
      </p:sp>
      <p:graphicFrame>
        <p:nvGraphicFramePr>
          <p:cNvPr id="282" name="Table 11"/>
          <p:cNvGraphicFramePr/>
          <p:nvPr/>
        </p:nvGraphicFramePr>
        <p:xfrm>
          <a:off x="943920" y="2190600"/>
          <a:ext cx="7126560" cy="1463040"/>
        </p:xfrm>
        <a:graphic>
          <a:graphicData uri="http://schemas.openxmlformats.org/drawingml/2006/table">
            <a:tbl>
              <a:tblPr/>
              <a:tblGrid>
                <a:gridCol w="7126560"/>
              </a:tblGrid>
              <a:tr h="435960">
                <a:tc>
                  <a:txBody>
                    <a:bodyPr/>
                    <a:lstStyle/>
                    <a:p>
                      <a:pPr marL="285840" indent="-28548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Образовательные организации самостоятельно не закупают указанные комплекты в рамках рассматриваемой поставки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</a:tr>
              <a:tr h="862200">
                <a:tc>
                  <a:txBody>
                    <a:bodyPr/>
                    <a:lstStyle/>
                    <a:p>
                      <a:pPr marL="285840" indent="-285480">
                        <a:lnSpc>
                          <a:spcPct val="100000"/>
                        </a:lnSpc>
                        <a:buClr>
                          <a:srgbClr val="000000"/>
                        </a:buClr>
                        <a:buFont typeface="Arial"/>
                        <a:buChar char="•"/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Образовательные организации осуществляют приёмку оборудования и средств обучения, осуществляют постановку на баланс, несут ответственность за использование по назначению и хранение (</a:t>
                      </a:r>
                      <a:r>
                        <a:rPr lang="ru-RU" sz="1400" b="1" i="1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ориентировочный срок поставки июль-август 2021</a:t>
                      </a: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)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</a:tr>
            </a:tbl>
          </a:graphicData>
        </a:graphic>
      </p:graphicFrame>
      <p:sp>
        <p:nvSpPr>
          <p:cNvPr id="283" name="CustomShape 12"/>
          <p:cNvSpPr/>
          <p:nvPr/>
        </p:nvSpPr>
        <p:spPr>
          <a:xfrm>
            <a:off x="590040" y="4966560"/>
            <a:ext cx="379044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600" b="1" strike="noStrike" spc="-1">
                <a:solidFill>
                  <a:srgbClr val="002060"/>
                </a:solidFill>
                <a:latin typeface="Arial"/>
                <a:ea typeface="Calibri"/>
              </a:rPr>
              <a:t>Подтверждающие документы</a:t>
            </a:r>
            <a:endParaRPr lang="ru-RU" sz="1600" b="0" strike="noStrike" spc="-1">
              <a:latin typeface="Arial"/>
            </a:endParaRPr>
          </a:p>
        </p:txBody>
      </p:sp>
      <p:sp>
        <p:nvSpPr>
          <p:cNvPr id="284" name="CustomShape 13"/>
          <p:cNvSpPr/>
          <p:nvPr/>
        </p:nvSpPr>
        <p:spPr>
          <a:xfrm>
            <a:off x="4622040" y="3601440"/>
            <a:ext cx="379044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600" b="1" strike="noStrike" spc="-1">
                <a:solidFill>
                  <a:srgbClr val="002060"/>
                </a:solidFill>
                <a:latin typeface="Arial"/>
                <a:ea typeface="Calibri"/>
              </a:rPr>
              <a:t>Оценка базовых потребностей</a:t>
            </a:r>
            <a:endParaRPr lang="ru-RU" sz="1600" b="0" strike="noStrike" spc="-1">
              <a:latin typeface="Arial"/>
            </a:endParaRPr>
          </a:p>
        </p:txBody>
      </p:sp>
      <p:graphicFrame>
        <p:nvGraphicFramePr>
          <p:cNvPr id="285" name="Table 14"/>
          <p:cNvGraphicFramePr/>
          <p:nvPr/>
        </p:nvGraphicFramePr>
        <p:xfrm>
          <a:off x="4719960" y="3963240"/>
          <a:ext cx="3594240" cy="731520"/>
        </p:xfrm>
        <a:graphic>
          <a:graphicData uri="http://schemas.openxmlformats.org/drawingml/2006/table">
            <a:tbl>
              <a:tblPr/>
              <a:tblGrid>
                <a:gridCol w="359424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1. При наличии базового учебного оборудования осуществляется выбор профильного комплекта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</a:tr>
            </a:tbl>
          </a:graphicData>
        </a:graphic>
      </p:graphicFrame>
      <p:sp>
        <p:nvSpPr>
          <p:cNvPr id="286" name="CustomShape 15"/>
          <p:cNvSpPr/>
          <p:nvPr/>
        </p:nvSpPr>
        <p:spPr>
          <a:xfrm>
            <a:off x="4661280" y="4966560"/>
            <a:ext cx="379044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600" b="1" strike="noStrike" spc="-1">
                <a:solidFill>
                  <a:srgbClr val="002060"/>
                </a:solidFill>
                <a:latin typeface="Arial"/>
                <a:ea typeface="Calibri"/>
              </a:rPr>
              <a:t>Дополнительные возможности</a:t>
            </a:r>
            <a:endParaRPr lang="ru-RU" sz="1600" b="0" strike="noStrike" spc="-1">
              <a:latin typeface="Arial"/>
            </a:endParaRPr>
          </a:p>
        </p:txBody>
      </p:sp>
      <p:graphicFrame>
        <p:nvGraphicFramePr>
          <p:cNvPr id="287" name="Table 16"/>
          <p:cNvGraphicFramePr/>
          <p:nvPr/>
        </p:nvGraphicFramePr>
        <p:xfrm>
          <a:off x="4719960" y="5351040"/>
          <a:ext cx="3653280" cy="1158240"/>
        </p:xfrm>
        <a:graphic>
          <a:graphicData uri="http://schemas.openxmlformats.org/drawingml/2006/table">
            <a:tbl>
              <a:tblPr/>
              <a:tblGrid>
                <a:gridCol w="3653280"/>
              </a:tblGrid>
              <a:tr h="1075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1. Дополнительная часть профильного комплекта может быть усилена оборудованием из базовой части, либо выбором оборудования из вариативного блока</a:t>
                      </a:r>
                      <a:endParaRPr lang="ru-RU" sz="1400" b="0" strike="noStrike" spc="-1">
                        <a:latin typeface="Arial"/>
                      </a:endParaRPr>
                    </a:p>
                  </a:txBody>
                  <a:tcPr marL="9360" marR="9360"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Shape 1"/>
          <p:cNvSpPr txBox="1"/>
          <p:nvPr/>
        </p:nvSpPr>
        <p:spPr>
          <a:xfrm>
            <a:off x="1104840" y="365040"/>
            <a:ext cx="8053200" cy="91728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/>
          <a:lstStyle/>
          <a:p>
            <a:pPr>
              <a:lnSpc>
                <a:spcPct val="90000"/>
              </a:lnSpc>
            </a:pPr>
            <a:r>
              <a:rPr lang="ru-RU" sz="3600" b="1" strike="noStrike" spc="-1">
                <a:solidFill>
                  <a:srgbClr val="333E48"/>
                </a:solidFill>
                <a:latin typeface="Arial"/>
                <a:ea typeface="Arial"/>
              </a:rPr>
              <a:t>Образовательные направления Центров «Точка роста»:</a:t>
            </a:r>
            <a:endParaRPr lang="ru-RU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CustomShape 2"/>
          <p:cNvSpPr/>
          <p:nvPr/>
        </p:nvSpPr>
        <p:spPr>
          <a:xfrm>
            <a:off x="679680" y="2261880"/>
            <a:ext cx="5796720" cy="2559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333E48"/>
                </a:solidFill>
                <a:latin typeface="Arial"/>
                <a:ea typeface="Calibri"/>
              </a:rPr>
              <a:t>Реализация основных общеобразовательных программ</a:t>
            </a:r>
            <a:r>
              <a:rPr lang="ru-RU" sz="1800" b="0" strike="noStrike" spc="-1">
                <a:solidFill>
                  <a:srgbClr val="333E48"/>
                </a:solidFill>
                <a:latin typeface="Arial"/>
                <a:ea typeface="Calibri"/>
              </a:rPr>
              <a:t>:</a:t>
            </a:r>
            <a:endParaRPr lang="ru-RU" sz="1800" b="0" strike="noStrike" spc="-1">
              <a:latin typeface="Arial"/>
            </a:endParaRPr>
          </a:p>
          <a:p>
            <a:pPr marL="177840" indent="-177480">
              <a:lnSpc>
                <a:spcPct val="100000"/>
              </a:lnSpc>
              <a:buClr>
                <a:srgbClr val="333E48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333E48"/>
                </a:solidFill>
                <a:latin typeface="Arial"/>
                <a:ea typeface="Calibri"/>
              </a:rPr>
              <a:t>«Информатика»</a:t>
            </a:r>
            <a:endParaRPr lang="ru-RU" sz="1800" b="0" strike="noStrike" spc="-1">
              <a:latin typeface="Arial"/>
            </a:endParaRPr>
          </a:p>
          <a:p>
            <a:pPr marL="177840" indent="-177480">
              <a:lnSpc>
                <a:spcPct val="100000"/>
              </a:lnSpc>
              <a:buClr>
                <a:srgbClr val="333E48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333E48"/>
                </a:solidFill>
                <a:latin typeface="Arial"/>
                <a:ea typeface="Calibri"/>
              </a:rPr>
              <a:t>«Основы безопасности жизнедеятельности»</a:t>
            </a:r>
            <a:endParaRPr lang="ru-RU" sz="1800" b="0" strike="noStrike" spc="-1">
              <a:latin typeface="Arial"/>
            </a:endParaRPr>
          </a:p>
          <a:p>
            <a:pPr marL="177840" indent="-177480">
              <a:lnSpc>
                <a:spcPct val="100000"/>
              </a:lnSpc>
              <a:buClr>
                <a:srgbClr val="333E48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333E48"/>
                </a:solidFill>
                <a:latin typeface="Arial"/>
                <a:ea typeface="Calibri"/>
              </a:rPr>
              <a:t>предметной области «Технология»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333E48"/>
                </a:solidFill>
                <a:latin typeface="Arial"/>
                <a:ea typeface="Calibri"/>
              </a:rPr>
              <a:t>Дополнительное  образование: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333E48"/>
                </a:solidFill>
                <a:latin typeface="Arial"/>
                <a:ea typeface="Calibri"/>
              </a:rPr>
              <a:t>программы цифрового, естественнонаучного, технического и гуманитарного профилей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109" name="CustomShape 3"/>
          <p:cNvSpPr/>
          <p:nvPr/>
        </p:nvSpPr>
        <p:spPr>
          <a:xfrm>
            <a:off x="6576120" y="2252520"/>
            <a:ext cx="5259960" cy="2437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333E48"/>
                </a:solidFill>
                <a:latin typeface="Arial"/>
                <a:ea typeface="Calibri"/>
              </a:rPr>
              <a:t>Реализация основных общеобразовательных программ:</a:t>
            </a:r>
            <a:endParaRPr lang="ru-RU" sz="1800" b="0" strike="noStrike" spc="-1">
              <a:latin typeface="Arial"/>
            </a:endParaRPr>
          </a:p>
          <a:p>
            <a:pPr marL="228600" indent="-228240">
              <a:lnSpc>
                <a:spcPct val="100000"/>
              </a:lnSpc>
              <a:buClr>
                <a:srgbClr val="333E48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333E48"/>
                </a:solidFill>
                <a:latin typeface="Arial"/>
                <a:ea typeface="Arial"/>
              </a:rPr>
              <a:t>«Математика и информатика»</a:t>
            </a:r>
            <a:endParaRPr lang="ru-RU" sz="1800" b="0" strike="noStrike" spc="-1">
              <a:latin typeface="Arial"/>
            </a:endParaRPr>
          </a:p>
          <a:p>
            <a:pPr marL="228600" indent="-228240">
              <a:lnSpc>
                <a:spcPct val="100000"/>
              </a:lnSpc>
              <a:buClr>
                <a:srgbClr val="333E48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333E48"/>
                </a:solidFill>
                <a:latin typeface="Arial"/>
                <a:ea typeface="Arial"/>
              </a:rPr>
              <a:t>«Естественнонаучные предметы»: «Физика», «Химия», «Технология», «Биология»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333E48"/>
                </a:solidFill>
                <a:latin typeface="Arial"/>
                <a:ea typeface="Arial"/>
              </a:rPr>
              <a:t>Дополнительное образование: </a:t>
            </a:r>
            <a:r>
              <a:rPr lang="ru-RU" sz="1800" b="0" strike="noStrike" spc="-1">
                <a:solidFill>
                  <a:srgbClr val="333E48"/>
                </a:solidFill>
                <a:latin typeface="Arial"/>
                <a:ea typeface="Arial"/>
              </a:rPr>
              <a:t>программы естественнонаучной и технологической направленностей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10" name="CustomShape 4"/>
          <p:cNvSpPr/>
          <p:nvPr/>
        </p:nvSpPr>
        <p:spPr>
          <a:xfrm>
            <a:off x="6565320" y="1736280"/>
            <a:ext cx="288288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FF0000"/>
                </a:solidFill>
                <a:latin typeface="Arial"/>
                <a:ea typeface="Calibri"/>
              </a:rPr>
              <a:t>2021 – 2023 гг. 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111" name="CustomShape 5"/>
          <p:cNvSpPr/>
          <p:nvPr/>
        </p:nvSpPr>
        <p:spPr>
          <a:xfrm>
            <a:off x="628560" y="1707840"/>
            <a:ext cx="274284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800" b="1" strike="noStrike" spc="-1">
                <a:solidFill>
                  <a:srgbClr val="FF0000"/>
                </a:solidFill>
                <a:latin typeface="Arial"/>
                <a:ea typeface="Calibri"/>
              </a:rPr>
              <a:t>2019 – 2020 гг. </a:t>
            </a:r>
            <a:endParaRPr lang="ru-RU" sz="2800" b="0" strike="noStrike" spc="-1">
              <a:latin typeface="Arial"/>
            </a:endParaRPr>
          </a:p>
        </p:txBody>
      </p:sp>
      <p:sp>
        <p:nvSpPr>
          <p:cNvPr id="112" name="CustomShape 6"/>
          <p:cNvSpPr/>
          <p:nvPr/>
        </p:nvSpPr>
        <p:spPr>
          <a:xfrm>
            <a:off x="4189320" y="1805400"/>
            <a:ext cx="2072160" cy="453600"/>
          </a:xfrm>
          <a:prstGeom prst="rightArrow">
            <a:avLst>
              <a:gd name="adj1" fmla="val 9844"/>
              <a:gd name="adj2" fmla="val 50000"/>
            </a:avLst>
          </a:prstGeom>
          <a:solidFill>
            <a:srgbClr val="FF0000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13" name="Group 7"/>
          <p:cNvGrpSpPr/>
          <p:nvPr/>
        </p:nvGrpSpPr>
        <p:grpSpPr>
          <a:xfrm>
            <a:off x="756000" y="4714560"/>
            <a:ext cx="10679760" cy="1614960"/>
            <a:chOff x="756000" y="4714560"/>
            <a:chExt cx="10679760" cy="1614960"/>
          </a:xfrm>
        </p:grpSpPr>
        <p:pic>
          <p:nvPicPr>
            <p:cNvPr id="114" name="Рисунок 9"/>
            <p:cNvPicPr/>
            <p:nvPr/>
          </p:nvPicPr>
          <p:blipFill>
            <a:blip r:embed="rId2"/>
            <a:srcRect l="16667" t="23067" b="11833"/>
            <a:stretch/>
          </p:blipFill>
          <p:spPr>
            <a:xfrm>
              <a:off x="8379720" y="4714560"/>
              <a:ext cx="3056040" cy="16149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5" name="Рисунок 10"/>
            <p:cNvPicPr/>
            <p:nvPr/>
          </p:nvPicPr>
          <p:blipFill>
            <a:blip r:embed="rId3"/>
            <a:srcRect l="-213" t="10800" r="620" b="34568"/>
            <a:stretch/>
          </p:blipFill>
          <p:spPr>
            <a:xfrm>
              <a:off x="4402800" y="4714560"/>
              <a:ext cx="3925800" cy="16149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6" name="Рисунок 11"/>
            <p:cNvPicPr/>
            <p:nvPr/>
          </p:nvPicPr>
          <p:blipFill>
            <a:blip r:embed="rId4"/>
            <a:srcRect t="23853" b="42571"/>
            <a:stretch/>
          </p:blipFill>
          <p:spPr>
            <a:xfrm>
              <a:off x="756000" y="4714560"/>
              <a:ext cx="3607920" cy="1614960"/>
            </a:xfrm>
            <a:prstGeom prst="rect">
              <a:avLst/>
            </a:prstGeom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TextShape 1"/>
          <p:cNvSpPr txBox="1"/>
          <p:nvPr/>
        </p:nvSpPr>
        <p:spPr>
          <a:xfrm>
            <a:off x="1594440" y="2266560"/>
            <a:ext cx="8053200" cy="174600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/>
          <a:lstStyle/>
          <a:p>
            <a:pPr>
              <a:lnSpc>
                <a:spcPct val="90000"/>
              </a:lnSpc>
            </a:pPr>
            <a:r>
              <a:rPr lang="ru-RU" sz="3200" b="1" strike="noStrike" spc="-1">
                <a:solidFill>
                  <a:srgbClr val="333E48"/>
                </a:solidFill>
                <a:latin typeface="Arial"/>
                <a:ea typeface="Arial"/>
              </a:rPr>
              <a:t>О рекомендациях по оформлению </a:t>
            </a:r>
            <a:r>
              <a:t/>
            </a:r>
            <a:br/>
            <a:r>
              <a:rPr lang="ru-RU" sz="3200" b="1" strike="noStrike" spc="-1">
                <a:solidFill>
                  <a:srgbClr val="333E48"/>
                </a:solidFill>
                <a:latin typeface="Arial"/>
                <a:ea typeface="Arial"/>
              </a:rPr>
              <a:t>и зонированию   помещений Центров «Точка роста».</a:t>
            </a: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9" name="CustomShape 2"/>
          <p:cNvSpPr/>
          <p:nvPr/>
        </p:nvSpPr>
        <p:spPr>
          <a:xfrm>
            <a:off x="594720" y="2057760"/>
            <a:ext cx="993240" cy="1842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500" b="0" strike="noStrike" spc="-1">
                <a:solidFill>
                  <a:srgbClr val="DCDCDC"/>
                </a:solidFill>
                <a:latin typeface="Arial"/>
                <a:ea typeface="Calibri"/>
              </a:rPr>
              <a:t>3</a:t>
            </a:r>
            <a:endParaRPr lang="ru-RU" sz="115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extShape 1"/>
          <p:cNvSpPr txBox="1"/>
          <p:nvPr/>
        </p:nvSpPr>
        <p:spPr>
          <a:xfrm>
            <a:off x="924480" y="181080"/>
            <a:ext cx="9143640" cy="7394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800" b="1" strike="noStrike" spc="-1">
                <a:solidFill>
                  <a:srgbClr val="333E48"/>
                </a:solidFill>
                <a:latin typeface="Arial"/>
                <a:ea typeface="Arial"/>
              </a:rPr>
              <a:t>Руководство по фирменному стилю</a:t>
            </a: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1" name="CustomShape 2"/>
          <p:cNvSpPr/>
          <p:nvPr/>
        </p:nvSpPr>
        <p:spPr>
          <a:xfrm>
            <a:off x="6482160" y="1801800"/>
            <a:ext cx="5911560" cy="624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32000">
              <a:lnSpc>
                <a:spcPct val="150000"/>
              </a:lnSpc>
            </a:pPr>
            <a:r>
              <a:rPr lang="ru-RU" sz="3200" b="1" strike="noStrike" spc="-1" baseline="30000">
                <a:solidFill>
                  <a:srgbClr val="FF0000"/>
                </a:solidFill>
                <a:latin typeface="Arial"/>
                <a:ea typeface="Calibri"/>
              </a:rPr>
              <a:t>ОТВЕЧАЕТ НА ВОПРОСЫ:</a:t>
            </a:r>
            <a:endParaRPr lang="ru-RU" sz="3200" b="0" strike="noStrike" spc="-1">
              <a:latin typeface="Arial"/>
            </a:endParaRPr>
          </a:p>
          <a:p>
            <a:pPr marL="432000" indent="-456840">
              <a:lnSpc>
                <a:spcPct val="100000"/>
              </a:lnSpc>
              <a:spcBef>
                <a:spcPts val="201"/>
              </a:spcBef>
              <a:spcAft>
                <a:spcPts val="400"/>
              </a:spcAft>
              <a:buClr>
                <a:srgbClr val="333E48"/>
              </a:buClr>
              <a:buFont typeface="Arial"/>
              <a:buChar char="•"/>
            </a:pPr>
            <a:r>
              <a:rPr lang="ru-RU" sz="3200" b="0" strike="noStrike" spc="-1" baseline="30000">
                <a:solidFill>
                  <a:srgbClr val="333E48"/>
                </a:solidFill>
                <a:latin typeface="Arial"/>
                <a:ea typeface="Calibri"/>
              </a:rPr>
              <a:t>как выглядит логотип</a:t>
            </a:r>
            <a:r>
              <a:t/>
            </a:r>
            <a:br/>
            <a:r>
              <a:rPr lang="ru-RU" sz="3200" b="0" strike="noStrike" spc="-1" baseline="30000">
                <a:solidFill>
                  <a:srgbClr val="333E48"/>
                </a:solidFill>
                <a:latin typeface="Arial"/>
                <a:ea typeface="Calibri"/>
              </a:rPr>
              <a:t>и элементы фирменного стиля?</a:t>
            </a:r>
            <a:endParaRPr lang="ru-RU" sz="3200" b="0" strike="noStrike" spc="-1">
              <a:latin typeface="Arial"/>
            </a:endParaRPr>
          </a:p>
          <a:p>
            <a:pPr marL="432000" indent="-456840">
              <a:lnSpc>
                <a:spcPct val="100000"/>
              </a:lnSpc>
              <a:spcBef>
                <a:spcPts val="201"/>
              </a:spcBef>
              <a:spcAft>
                <a:spcPts val="400"/>
              </a:spcAft>
              <a:buClr>
                <a:srgbClr val="333E48"/>
              </a:buClr>
              <a:buFont typeface="Arial"/>
              <a:buChar char="•"/>
            </a:pPr>
            <a:r>
              <a:rPr lang="ru-RU" sz="3200" b="0" strike="noStrike" spc="-1" baseline="30000">
                <a:solidFill>
                  <a:srgbClr val="333E48"/>
                </a:solidFill>
                <a:latin typeface="Arial"/>
                <a:ea typeface="Calibri"/>
              </a:rPr>
              <a:t>как можно и нельзя использовать логотип?</a:t>
            </a:r>
            <a:endParaRPr lang="ru-RU" sz="3200" b="0" strike="noStrike" spc="-1">
              <a:latin typeface="Arial"/>
            </a:endParaRPr>
          </a:p>
          <a:p>
            <a:pPr marL="432000" indent="-456840">
              <a:lnSpc>
                <a:spcPct val="100000"/>
              </a:lnSpc>
              <a:spcBef>
                <a:spcPts val="201"/>
              </a:spcBef>
              <a:spcAft>
                <a:spcPts val="400"/>
              </a:spcAft>
              <a:buClr>
                <a:srgbClr val="333E48"/>
              </a:buClr>
              <a:buFont typeface="Arial"/>
              <a:buChar char="•"/>
            </a:pPr>
            <a:r>
              <a:rPr lang="ru-RU" sz="3200" b="0" strike="noStrike" spc="-1" baseline="30000">
                <a:solidFill>
                  <a:srgbClr val="333E48"/>
                </a:solidFill>
                <a:latin typeface="Arial"/>
                <a:ea typeface="Calibri"/>
              </a:rPr>
              <a:t>как брендировать веб</a:t>
            </a:r>
            <a:r>
              <a:t/>
            </a:r>
            <a:br/>
            <a:r>
              <a:rPr lang="ru-RU" sz="3200" b="0" strike="noStrike" spc="-1" baseline="30000">
                <a:solidFill>
                  <a:srgbClr val="333E48"/>
                </a:solidFill>
                <a:latin typeface="Arial"/>
                <a:ea typeface="Calibri"/>
              </a:rPr>
              <a:t>и промопродукцию?</a:t>
            </a:r>
            <a:endParaRPr lang="ru-RU" sz="3200" b="0" strike="noStrike" spc="-1">
              <a:latin typeface="Arial"/>
            </a:endParaRPr>
          </a:p>
          <a:p>
            <a:pPr marL="432000" indent="-456840">
              <a:lnSpc>
                <a:spcPct val="100000"/>
              </a:lnSpc>
              <a:spcBef>
                <a:spcPts val="201"/>
              </a:spcBef>
              <a:spcAft>
                <a:spcPts val="400"/>
              </a:spcAft>
              <a:buClr>
                <a:srgbClr val="333E48"/>
              </a:buClr>
              <a:buFont typeface="Arial"/>
              <a:buChar char="•"/>
            </a:pPr>
            <a:r>
              <a:rPr lang="ru-RU" sz="3200" b="0" strike="noStrike" spc="-1" baseline="30000">
                <a:solidFill>
                  <a:srgbClr val="333E48"/>
                </a:solidFill>
                <a:latin typeface="Arial"/>
                <a:ea typeface="Calibri"/>
              </a:rPr>
              <a:t>как и в каких случаях использовать</a:t>
            </a:r>
            <a:r>
              <a:rPr lang="ru-RU" sz="3200" b="0" strike="noStrike" spc="-1">
                <a:solidFill>
                  <a:srgbClr val="333E48"/>
                </a:solidFill>
                <a:latin typeface="Arial"/>
                <a:ea typeface="Calibri"/>
              </a:rPr>
              <a:t> </a:t>
            </a:r>
            <a:r>
              <a:rPr lang="ru-RU" sz="3200" b="0" strike="noStrike" spc="-1" baseline="30000">
                <a:solidFill>
                  <a:srgbClr val="333E48"/>
                </a:solidFill>
                <a:latin typeface="Arial"/>
                <a:ea typeface="Calibri"/>
              </a:rPr>
              <a:t>кобрендинг с нацпроектом «Образование»?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50000"/>
              </a:lnSpc>
            </a:pPr>
            <a:endParaRPr lang="ru-RU" sz="3200" b="0" strike="noStrike" spc="-1">
              <a:latin typeface="Arial"/>
            </a:endParaRPr>
          </a:p>
          <a:p>
            <a:pPr>
              <a:lnSpc>
                <a:spcPct val="150000"/>
              </a:lnSpc>
            </a:pP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200" b="0" strike="noStrike" spc="-1">
              <a:latin typeface="Arial"/>
            </a:endParaRPr>
          </a:p>
        </p:txBody>
      </p:sp>
      <p:pic>
        <p:nvPicPr>
          <p:cNvPr id="292" name="Рисунок 4"/>
          <p:cNvPicPr/>
          <p:nvPr/>
        </p:nvPicPr>
        <p:blipFill>
          <a:blip r:embed="rId2"/>
          <a:stretch/>
        </p:blipFill>
        <p:spPr>
          <a:xfrm>
            <a:off x="924480" y="1647720"/>
            <a:ext cx="4756320" cy="4535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TextShape 1"/>
          <p:cNvSpPr txBox="1"/>
          <p:nvPr/>
        </p:nvSpPr>
        <p:spPr>
          <a:xfrm>
            <a:off x="-663840" y="425520"/>
            <a:ext cx="9143640" cy="45792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strike="noStrike" spc="-1">
                <a:solidFill>
                  <a:srgbClr val="333E48"/>
                </a:solidFill>
                <a:latin typeface="Arial"/>
                <a:ea typeface="Arial"/>
              </a:rPr>
              <a:t>Руководство по дизайну помещений</a:t>
            </a:r>
            <a:endParaRPr lang="ru-RU" sz="2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94" name="Рисунок 3"/>
          <p:cNvPicPr/>
          <p:nvPr/>
        </p:nvPicPr>
        <p:blipFill>
          <a:blip r:embed="rId2"/>
          <a:stretch/>
        </p:blipFill>
        <p:spPr>
          <a:xfrm>
            <a:off x="1148383" y="1443240"/>
            <a:ext cx="6348960" cy="4472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5" name="CustomShape 2"/>
          <p:cNvSpPr/>
          <p:nvPr/>
        </p:nvSpPr>
        <p:spPr>
          <a:xfrm>
            <a:off x="7771749" y="457971"/>
            <a:ext cx="4090680" cy="392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32000">
              <a:lnSpc>
                <a:spcPct val="150000"/>
              </a:lnSpc>
            </a:pPr>
            <a:r>
              <a:rPr lang="ru-RU" sz="2800" b="1" strike="noStrike" spc="-1" baseline="30000" dirty="0">
                <a:solidFill>
                  <a:srgbClr val="FF0000"/>
                </a:solidFill>
                <a:latin typeface="Arial"/>
                <a:ea typeface="Calibri"/>
              </a:rPr>
              <a:t>ОТВЕЧАЕТ НА ВОПРОСЫ:</a:t>
            </a:r>
            <a:endParaRPr lang="ru-RU" sz="2800" b="0" strike="noStrike" spc="-1" dirty="0">
              <a:latin typeface="Arial"/>
            </a:endParaRPr>
          </a:p>
          <a:p>
            <a:pPr marL="432000" indent="-456840">
              <a:lnSpc>
                <a:spcPct val="100000"/>
              </a:lnSpc>
              <a:spcBef>
                <a:spcPts val="201"/>
              </a:spcBef>
              <a:spcAft>
                <a:spcPts val="400"/>
              </a:spcAft>
              <a:buClr>
                <a:srgbClr val="333E48"/>
              </a:buClr>
              <a:buFont typeface="Arial"/>
              <a:buChar char="•"/>
            </a:pPr>
            <a:r>
              <a:rPr lang="ru-RU" sz="2800" b="0" strike="noStrike" spc="-1" baseline="30000" dirty="0">
                <a:solidFill>
                  <a:srgbClr val="333E48"/>
                </a:solidFill>
                <a:latin typeface="Arial"/>
                <a:ea typeface="Calibri"/>
              </a:rPr>
              <a:t>какие и сколько помещений</a:t>
            </a:r>
            <a:r>
              <a:rPr dirty="0"/>
              <a:t/>
            </a:r>
            <a:br>
              <a:rPr dirty="0"/>
            </a:br>
            <a:r>
              <a:rPr lang="ru-RU" sz="2800" b="0" strike="noStrike" spc="-1" baseline="30000" dirty="0">
                <a:solidFill>
                  <a:srgbClr val="333E48"/>
                </a:solidFill>
                <a:latin typeface="Arial"/>
                <a:ea typeface="Calibri"/>
              </a:rPr>
              <a:t>включает Точка Роста?</a:t>
            </a:r>
            <a:endParaRPr lang="ru-RU" sz="2800" b="0" strike="noStrike" spc="-1" dirty="0">
              <a:latin typeface="Arial"/>
            </a:endParaRPr>
          </a:p>
          <a:p>
            <a:pPr marL="432000" indent="-456840">
              <a:lnSpc>
                <a:spcPct val="100000"/>
              </a:lnSpc>
              <a:spcBef>
                <a:spcPts val="201"/>
              </a:spcBef>
              <a:spcAft>
                <a:spcPts val="400"/>
              </a:spcAft>
              <a:buClr>
                <a:srgbClr val="333E48"/>
              </a:buClr>
              <a:buFont typeface="Arial"/>
              <a:buChar char="•"/>
            </a:pPr>
            <a:r>
              <a:rPr lang="ru-RU" sz="2800" b="0" strike="noStrike" spc="-1" baseline="30000" dirty="0">
                <a:solidFill>
                  <a:srgbClr val="333E48"/>
                </a:solidFill>
                <a:latin typeface="Arial"/>
                <a:ea typeface="Calibri"/>
              </a:rPr>
              <a:t>как </a:t>
            </a:r>
            <a:r>
              <a:rPr lang="ru-RU" sz="2800" b="0" strike="noStrike" spc="-1" baseline="30000" dirty="0" err="1">
                <a:solidFill>
                  <a:srgbClr val="333E48"/>
                </a:solidFill>
                <a:latin typeface="Arial"/>
                <a:ea typeface="Calibri"/>
              </a:rPr>
              <a:t>брендировать</a:t>
            </a:r>
            <a:r>
              <a:rPr dirty="0"/>
              <a:t/>
            </a:r>
            <a:br>
              <a:rPr dirty="0"/>
            </a:br>
            <a:r>
              <a:rPr lang="ru-RU" sz="2800" b="0" strike="noStrike" spc="-1" baseline="30000" dirty="0">
                <a:solidFill>
                  <a:srgbClr val="333E48"/>
                </a:solidFill>
                <a:latin typeface="Arial"/>
                <a:ea typeface="Calibri"/>
              </a:rPr>
              <a:t>помещения?</a:t>
            </a:r>
            <a:r>
              <a:rPr dirty="0"/>
              <a:t/>
            </a:r>
            <a:br>
              <a:rPr dirty="0"/>
            </a:br>
            <a:r>
              <a:rPr lang="ru-RU" sz="18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endParaRPr lang="ru-RU" sz="18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</p:txBody>
      </p:sp>
      <p:sp>
        <p:nvSpPr>
          <p:cNvPr id="296" name="CustomShape 3"/>
          <p:cNvSpPr/>
          <p:nvPr/>
        </p:nvSpPr>
        <p:spPr>
          <a:xfrm>
            <a:off x="7771749" y="3065332"/>
            <a:ext cx="3449160" cy="5118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32000">
              <a:lnSpc>
                <a:spcPct val="150000"/>
              </a:lnSpc>
            </a:pPr>
            <a:r>
              <a:rPr lang="ru-RU" sz="2400" b="1" strike="noStrike" spc="-1" baseline="30000" dirty="0">
                <a:solidFill>
                  <a:srgbClr val="FF0000"/>
                </a:solidFill>
                <a:latin typeface="Arial"/>
                <a:ea typeface="Calibri"/>
              </a:rPr>
              <a:t>ВКЛЮЧАЕТ РЕКОМЕНДАЦИИ ПО:</a:t>
            </a:r>
            <a:endParaRPr lang="ru-RU" sz="2400" b="0" strike="noStrike" spc="-1" dirty="0">
              <a:latin typeface="Arial"/>
            </a:endParaRPr>
          </a:p>
          <a:p>
            <a:pPr marL="432000" indent="-456840">
              <a:lnSpc>
                <a:spcPct val="100000"/>
              </a:lnSpc>
              <a:spcBef>
                <a:spcPts val="201"/>
              </a:spcBef>
              <a:spcAft>
                <a:spcPts val="400"/>
              </a:spcAft>
              <a:buClr>
                <a:srgbClr val="333E48"/>
              </a:buClr>
              <a:buFont typeface="Arial"/>
              <a:buChar char="•"/>
            </a:pPr>
            <a:r>
              <a:rPr lang="ru-RU" sz="2800" b="0" strike="noStrike" spc="-1" baseline="30000" dirty="0">
                <a:solidFill>
                  <a:srgbClr val="333E48"/>
                </a:solidFill>
                <a:latin typeface="Arial"/>
                <a:ea typeface="Calibri"/>
              </a:rPr>
              <a:t>Подбору мебели</a:t>
            </a:r>
            <a:endParaRPr lang="ru-RU" sz="2800" b="0" strike="noStrike" spc="-1" dirty="0">
              <a:latin typeface="Arial"/>
            </a:endParaRPr>
          </a:p>
          <a:p>
            <a:pPr marL="432000" indent="-456840">
              <a:lnSpc>
                <a:spcPct val="100000"/>
              </a:lnSpc>
              <a:spcBef>
                <a:spcPts val="201"/>
              </a:spcBef>
              <a:spcAft>
                <a:spcPts val="400"/>
              </a:spcAft>
              <a:buClr>
                <a:srgbClr val="333E48"/>
              </a:buClr>
              <a:buFont typeface="Arial"/>
              <a:buChar char="•"/>
            </a:pPr>
            <a:r>
              <a:rPr lang="ru-RU" sz="2800" b="0" strike="noStrike" spc="-1" baseline="30000" dirty="0">
                <a:solidFill>
                  <a:srgbClr val="333E48"/>
                </a:solidFill>
                <a:latin typeface="Arial"/>
                <a:ea typeface="Calibri"/>
              </a:rPr>
              <a:t>Цветовым решениям</a:t>
            </a:r>
            <a:endParaRPr lang="ru-RU" sz="2800" b="0" strike="noStrike" spc="-1" dirty="0">
              <a:latin typeface="Arial"/>
            </a:endParaRPr>
          </a:p>
          <a:p>
            <a:pPr marL="432000" indent="-456840">
              <a:lnSpc>
                <a:spcPct val="100000"/>
              </a:lnSpc>
              <a:spcBef>
                <a:spcPts val="201"/>
              </a:spcBef>
              <a:spcAft>
                <a:spcPts val="400"/>
              </a:spcAft>
              <a:buClr>
                <a:srgbClr val="333E48"/>
              </a:buClr>
              <a:buFont typeface="Arial"/>
              <a:buChar char="•"/>
            </a:pPr>
            <a:r>
              <a:rPr lang="ru-RU" sz="2800" b="0" strike="noStrike" spc="-1" baseline="30000" dirty="0">
                <a:solidFill>
                  <a:srgbClr val="333E48"/>
                </a:solidFill>
                <a:latin typeface="Arial"/>
                <a:ea typeface="Calibri"/>
              </a:rPr>
              <a:t>Материалам отделки</a:t>
            </a:r>
            <a:endParaRPr lang="ru-RU" sz="2800" b="0" strike="noStrike" spc="-1" dirty="0">
              <a:latin typeface="Arial"/>
            </a:endParaRPr>
          </a:p>
          <a:p>
            <a:pPr marL="432000" indent="-456840">
              <a:lnSpc>
                <a:spcPct val="100000"/>
              </a:lnSpc>
              <a:spcBef>
                <a:spcPts val="201"/>
              </a:spcBef>
              <a:spcAft>
                <a:spcPts val="400"/>
              </a:spcAft>
              <a:buClr>
                <a:srgbClr val="333E48"/>
              </a:buClr>
              <a:buFont typeface="Arial"/>
              <a:buChar char="•"/>
            </a:pPr>
            <a:r>
              <a:rPr lang="ru-RU" sz="2800" b="0" strike="noStrike" spc="-1" baseline="30000" dirty="0">
                <a:solidFill>
                  <a:srgbClr val="333E48"/>
                </a:solidFill>
                <a:latin typeface="Arial"/>
                <a:ea typeface="Calibri"/>
              </a:rPr>
              <a:t>Навигации</a:t>
            </a:r>
            <a:endParaRPr lang="ru-RU" sz="2800" b="0" strike="noStrike" spc="-1" dirty="0">
              <a:latin typeface="Arial"/>
            </a:endParaRPr>
          </a:p>
          <a:p>
            <a:pPr marL="432000" indent="-456840">
              <a:lnSpc>
                <a:spcPct val="100000"/>
              </a:lnSpc>
              <a:spcBef>
                <a:spcPts val="201"/>
              </a:spcBef>
              <a:spcAft>
                <a:spcPts val="400"/>
              </a:spcAft>
              <a:buClr>
                <a:srgbClr val="333E48"/>
              </a:buClr>
              <a:buFont typeface="Arial"/>
              <a:buChar char="•"/>
            </a:pPr>
            <a:r>
              <a:rPr lang="ru-RU" sz="2800" b="0" strike="noStrike" spc="-1" baseline="30000" dirty="0">
                <a:solidFill>
                  <a:srgbClr val="333E48"/>
                </a:solidFill>
                <a:latin typeface="Arial"/>
                <a:ea typeface="Calibri"/>
              </a:rPr>
              <a:t>Декору</a:t>
            </a:r>
            <a:endParaRPr lang="ru-R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01"/>
              </a:spcBef>
              <a:spcAft>
                <a:spcPts val="400"/>
              </a:spcAft>
            </a:pPr>
            <a:endParaRPr lang="ru-RU" sz="28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endParaRPr lang="ru-RU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Shape 1"/>
          <p:cNvSpPr txBox="1"/>
          <p:nvPr/>
        </p:nvSpPr>
        <p:spPr>
          <a:xfrm>
            <a:off x="-811800" y="407520"/>
            <a:ext cx="9143640" cy="4496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strike="noStrike" spc="-1">
                <a:solidFill>
                  <a:srgbClr val="333E48"/>
                </a:solidFill>
                <a:latin typeface="Arial"/>
                <a:ea typeface="Arial"/>
              </a:rPr>
              <a:t>Папка с графическими элементами</a:t>
            </a:r>
            <a:endParaRPr lang="ru-RU" sz="2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98" name="Рисунок 3"/>
          <p:cNvPicPr/>
          <p:nvPr/>
        </p:nvPicPr>
        <p:blipFill>
          <a:blip r:embed="rId2"/>
          <a:srcRect b="22466"/>
          <a:stretch/>
        </p:blipFill>
        <p:spPr>
          <a:xfrm>
            <a:off x="1192680" y="2155680"/>
            <a:ext cx="4230000" cy="3289680"/>
          </a:xfrm>
          <a:prstGeom prst="rect">
            <a:avLst/>
          </a:prstGeom>
          <a:ln>
            <a:noFill/>
          </a:ln>
        </p:spPr>
      </p:pic>
      <p:sp>
        <p:nvSpPr>
          <p:cNvPr id="299" name="CustomShape 2"/>
          <p:cNvSpPr/>
          <p:nvPr/>
        </p:nvSpPr>
        <p:spPr>
          <a:xfrm>
            <a:off x="5942880" y="2409120"/>
            <a:ext cx="4908600" cy="545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32000">
              <a:lnSpc>
                <a:spcPct val="150000"/>
              </a:lnSpc>
            </a:pPr>
            <a:r>
              <a:rPr lang="ru-RU" sz="4000" b="1" strike="noStrike" spc="-1" baseline="30000">
                <a:solidFill>
                  <a:srgbClr val="FF0000"/>
                </a:solidFill>
                <a:latin typeface="Arial"/>
                <a:ea typeface="Calibri"/>
              </a:rPr>
              <a:t>ВКЛЮЧАЕТ МАКЕТЫ:</a:t>
            </a:r>
            <a:endParaRPr lang="ru-RU" sz="4000" b="0" strike="noStrike" spc="-1">
              <a:latin typeface="Arial"/>
            </a:endParaRPr>
          </a:p>
          <a:p>
            <a:pPr marL="432000" indent="-456840">
              <a:lnSpc>
                <a:spcPct val="100000"/>
              </a:lnSpc>
              <a:spcBef>
                <a:spcPts val="201"/>
              </a:spcBef>
              <a:spcAft>
                <a:spcPts val="400"/>
              </a:spcAft>
              <a:buClr>
                <a:srgbClr val="333E48"/>
              </a:buClr>
              <a:buFont typeface="Arial"/>
              <a:buChar char="•"/>
            </a:pPr>
            <a:r>
              <a:rPr lang="ru-RU" sz="4000" b="0" strike="noStrike" spc="-1" baseline="30000">
                <a:solidFill>
                  <a:srgbClr val="333E48"/>
                </a:solidFill>
                <a:latin typeface="Arial"/>
                <a:ea typeface="Calibri"/>
              </a:rPr>
              <a:t>Фирменного знака</a:t>
            </a:r>
            <a:endParaRPr lang="ru-RU" sz="4000" b="0" strike="noStrike" spc="-1">
              <a:latin typeface="Arial"/>
            </a:endParaRPr>
          </a:p>
          <a:p>
            <a:pPr marL="432000" indent="-456840">
              <a:lnSpc>
                <a:spcPct val="100000"/>
              </a:lnSpc>
              <a:spcBef>
                <a:spcPts val="201"/>
              </a:spcBef>
              <a:spcAft>
                <a:spcPts val="400"/>
              </a:spcAft>
              <a:buClr>
                <a:srgbClr val="333E48"/>
              </a:buClr>
              <a:buFont typeface="Arial"/>
              <a:buChar char="•"/>
            </a:pPr>
            <a:r>
              <a:rPr lang="ru-RU" sz="4000" b="0" strike="noStrike" spc="-1" baseline="30000">
                <a:solidFill>
                  <a:srgbClr val="333E48"/>
                </a:solidFill>
                <a:latin typeface="Arial"/>
                <a:ea typeface="Calibri"/>
              </a:rPr>
              <a:t>Фирменных элементов</a:t>
            </a:r>
            <a:endParaRPr lang="ru-RU" sz="4000" b="0" strike="noStrike" spc="-1">
              <a:latin typeface="Arial"/>
            </a:endParaRPr>
          </a:p>
          <a:p>
            <a:pPr marL="432000" indent="-456840">
              <a:lnSpc>
                <a:spcPct val="100000"/>
              </a:lnSpc>
              <a:spcBef>
                <a:spcPts val="201"/>
              </a:spcBef>
              <a:spcAft>
                <a:spcPts val="400"/>
              </a:spcAft>
              <a:buClr>
                <a:srgbClr val="333E48"/>
              </a:buClr>
              <a:buFont typeface="Arial"/>
              <a:buChar char="•"/>
            </a:pPr>
            <a:r>
              <a:rPr lang="ru-RU" sz="4000" b="0" strike="noStrike" spc="-1" baseline="30000">
                <a:solidFill>
                  <a:srgbClr val="333E48"/>
                </a:solidFill>
                <a:latin typeface="Arial"/>
                <a:ea typeface="Calibri"/>
              </a:rPr>
              <a:t>Интерьерные таблички, стенды, грамоты</a:t>
            </a:r>
            <a:r>
              <a:t/>
            </a:r>
            <a:br/>
            <a:r>
              <a:rPr lang="ru-RU" sz="2400" b="0" strike="noStrike" spc="-1">
                <a:solidFill>
                  <a:srgbClr val="798AA2"/>
                </a:solidFill>
                <a:latin typeface="Arial"/>
              </a:rPr>
              <a:t> 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201"/>
              </a:spcBef>
              <a:spcAft>
                <a:spcPts val="400"/>
              </a:spcAft>
            </a:pPr>
            <a:endParaRPr lang="ru-RU" sz="2400" b="0" strike="noStrike" spc="-1">
              <a:latin typeface="Arial"/>
            </a:endParaRPr>
          </a:p>
          <a:p>
            <a:pPr>
              <a:lnSpc>
                <a:spcPct val="150000"/>
              </a:lnSpc>
            </a:pPr>
            <a:endParaRPr lang="ru-RU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extShape 1"/>
          <p:cNvSpPr txBox="1"/>
          <p:nvPr/>
        </p:nvSpPr>
        <p:spPr>
          <a:xfrm>
            <a:off x="-187200" y="353160"/>
            <a:ext cx="9143640" cy="4496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strike="noStrike" spc="-1">
                <a:solidFill>
                  <a:srgbClr val="333E48"/>
                </a:solidFill>
                <a:latin typeface="Arial"/>
                <a:ea typeface="Arial"/>
              </a:rPr>
              <a:t>Ссылка на комплект материалов по дизайну</a:t>
            </a:r>
            <a:endParaRPr lang="ru-RU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1" name="CustomShape 2"/>
          <p:cNvSpPr/>
          <p:nvPr/>
        </p:nvSpPr>
        <p:spPr>
          <a:xfrm>
            <a:off x="1451520" y="2615040"/>
            <a:ext cx="9143640" cy="4496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strike="noStrike" spc="-1">
                <a:solidFill>
                  <a:srgbClr val="FF0000"/>
                </a:solidFill>
                <a:latin typeface="Arial"/>
                <a:ea typeface="Arial"/>
              </a:rPr>
              <a:t>https://yadi.sk/d/607_VYO91tciGg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extShape 1"/>
          <p:cNvSpPr txBox="1"/>
          <p:nvPr/>
        </p:nvSpPr>
        <p:spPr>
          <a:xfrm>
            <a:off x="1216080" y="4943160"/>
            <a:ext cx="10082160" cy="80532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/>
          <a:lstStyle/>
          <a:p>
            <a:pPr>
              <a:lnSpc>
                <a:spcPct val="90000"/>
              </a:lnSpc>
            </a:pPr>
            <a:r>
              <a:rPr lang="ru-RU" sz="2000" b="0" strike="noStrike" spc="-1">
                <a:solidFill>
                  <a:srgbClr val="333E48"/>
                </a:solidFill>
                <a:latin typeface="Arial"/>
                <a:ea typeface="Arial"/>
              </a:rPr>
              <a:t>1. Количество и площадь помещений не регламентируются.</a:t>
            </a:r>
            <a:r>
              <a:t/>
            </a:r>
            <a:br/>
            <a:r>
              <a:rPr lang="ru-RU" sz="2000" b="0" strike="noStrike" spc="-1">
                <a:solidFill>
                  <a:srgbClr val="333E48"/>
                </a:solidFill>
                <a:latin typeface="Arial"/>
                <a:ea typeface="Arial"/>
              </a:rPr>
              <a:t>Эти параметры зависят от уже сложившейся инфраструктуры школы.</a:t>
            </a:r>
            <a:r>
              <a:t/>
            </a:r>
            <a:br/>
            <a:r>
              <a:t/>
            </a:r>
            <a:br/>
            <a:r>
              <a:rPr lang="ru-RU" sz="2000" b="0" strike="noStrike" spc="-1">
                <a:solidFill>
                  <a:srgbClr val="333E48"/>
                </a:solidFill>
                <a:latin typeface="Arial"/>
                <a:ea typeface="Arial"/>
              </a:rPr>
              <a:t>2. </a:t>
            </a:r>
            <a:r>
              <a:rPr lang="ru-RU" sz="2000" b="1" strike="noStrike" spc="-1">
                <a:solidFill>
                  <a:srgbClr val="FF0000"/>
                </a:solidFill>
                <a:latin typeface="Arial"/>
                <a:ea typeface="Arial"/>
              </a:rPr>
              <a:t>Администрация школы сама определяет </a:t>
            </a:r>
            <a:r>
              <a:rPr lang="ru-RU" sz="2000" b="0" strike="noStrike" spc="-1">
                <a:solidFill>
                  <a:srgbClr val="333E48"/>
                </a:solidFill>
                <a:latin typeface="Arial"/>
                <a:ea typeface="Arial"/>
              </a:rPr>
              <a:t>какие помещения относятся</a:t>
            </a:r>
            <a:r>
              <a:t/>
            </a:r>
            <a:br/>
            <a:r>
              <a:rPr lang="ru-RU" sz="2000" b="0" strike="noStrike" spc="-1">
                <a:solidFill>
                  <a:srgbClr val="333E48"/>
                </a:solidFill>
                <a:latin typeface="Arial"/>
                <a:ea typeface="Arial"/>
              </a:rPr>
              <a:t>к Точке Роста исходя из основного условия организации центра -- </a:t>
            </a:r>
            <a:r>
              <a:rPr lang="ru-RU" sz="2000" b="1" strike="noStrike" spc="-1">
                <a:solidFill>
                  <a:srgbClr val="FF0000"/>
                </a:solidFill>
                <a:latin typeface="Arial"/>
                <a:ea typeface="Arial"/>
              </a:rPr>
              <a:t>обеспечить полноценные практические зоны</a:t>
            </a:r>
            <a:r>
              <a:rPr lang="ru-RU" sz="2000" b="1" strike="noStrike" spc="-1">
                <a:solidFill>
                  <a:srgbClr val="333E48"/>
                </a:solidFill>
                <a:latin typeface="Arial"/>
                <a:ea typeface="Arial"/>
              </a:rPr>
              <a:t> </a:t>
            </a:r>
            <a:r>
              <a:rPr lang="ru-RU" sz="2000" b="0" strike="noStrike" spc="-1">
                <a:solidFill>
                  <a:srgbClr val="333E48"/>
                </a:solidFill>
                <a:latin typeface="Arial"/>
                <a:ea typeface="Arial"/>
              </a:rPr>
              <a:t>для предметов естественно-научного</a:t>
            </a:r>
            <a:r>
              <a:t/>
            </a:r>
            <a:br/>
            <a:r>
              <a:rPr lang="ru-RU" sz="2000" b="0" strike="noStrike" spc="-1">
                <a:solidFill>
                  <a:srgbClr val="333E48"/>
                </a:solidFill>
                <a:latin typeface="Arial"/>
                <a:ea typeface="Arial"/>
              </a:rPr>
              <a:t>и технологического профиля. Для этого предлагается организовать лаборатории: химическую, биологическую, физическую, технологическую. </a:t>
            </a:r>
            <a:r>
              <a:t/>
            </a:r>
            <a:br/>
            <a:r>
              <a:t/>
            </a:r>
            <a:br/>
            <a:r>
              <a:rPr lang="ru-RU" sz="2000" b="0" strike="noStrike" spc="-1">
                <a:solidFill>
                  <a:srgbClr val="333E48"/>
                </a:solidFill>
                <a:latin typeface="Arial"/>
                <a:ea typeface="Arial"/>
              </a:rPr>
              <a:t>3. Лаборатории проще всего организовать на базе уже существующих кабинетов физики, химии, биологии, математики, технологии (и прилегающих к ним подсобных помещений, лаборантских).</a:t>
            </a:r>
            <a:r>
              <a:t/>
            </a:r>
            <a:br/>
            <a:r>
              <a:t/>
            </a:r>
            <a:br/>
            <a:r>
              <a:rPr lang="ru-RU" sz="2000" b="0" strike="noStrike" spc="-1">
                <a:solidFill>
                  <a:srgbClr val="333E48"/>
                </a:solidFill>
                <a:latin typeface="Arial"/>
                <a:ea typeface="Arial"/>
              </a:rPr>
              <a:t>4. Рекомендуется организовывать и дополнительные рекреационные пространства (по необходимости). Это могут быть библиотеки, медиатеки, коворкинги, лектории, различные зоны отдыха). Их можно организовывать на базе существующих рекреаций, коридоров, библиотек, актовых залов).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3" name="CustomShape 2"/>
          <p:cNvSpPr/>
          <p:nvPr/>
        </p:nvSpPr>
        <p:spPr>
          <a:xfrm>
            <a:off x="165960" y="262440"/>
            <a:ext cx="9143640" cy="4496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strike="noStrike" spc="-1">
                <a:solidFill>
                  <a:srgbClr val="333E48"/>
                </a:solidFill>
                <a:latin typeface="Arial"/>
                <a:ea typeface="Arial"/>
              </a:rPr>
              <a:t>Главный вопрос: так сколько же помещений? </a:t>
            </a:r>
            <a:endParaRPr lang="ru-RU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TextShape 1"/>
          <p:cNvSpPr txBox="1"/>
          <p:nvPr/>
        </p:nvSpPr>
        <p:spPr>
          <a:xfrm>
            <a:off x="-1013760" y="253440"/>
            <a:ext cx="8053200" cy="4946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strike="noStrike" spc="-1">
                <a:solidFill>
                  <a:srgbClr val="333E48"/>
                </a:solidFill>
                <a:latin typeface="Arial"/>
                <a:ea typeface="Arial"/>
              </a:rPr>
              <a:t>Желательная стилистика помещений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09" name="Рисунок 4"/>
          <p:cNvPicPr/>
          <p:nvPr/>
        </p:nvPicPr>
        <p:blipFill>
          <a:blip r:embed="rId2"/>
          <a:stretch/>
        </p:blipFill>
        <p:spPr>
          <a:xfrm>
            <a:off x="5054760" y="1439640"/>
            <a:ext cx="3378960" cy="2253960"/>
          </a:xfrm>
          <a:prstGeom prst="rect">
            <a:avLst/>
          </a:prstGeom>
          <a:ln>
            <a:noFill/>
          </a:ln>
        </p:spPr>
      </p:pic>
      <p:sp>
        <p:nvSpPr>
          <p:cNvPr id="310" name="CustomShape 2"/>
          <p:cNvSpPr/>
          <p:nvPr/>
        </p:nvSpPr>
        <p:spPr>
          <a:xfrm>
            <a:off x="487440" y="1439640"/>
            <a:ext cx="4566960" cy="321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7000"/>
              </a:lnSpc>
            </a:pPr>
            <a:r>
              <a:rPr lang="ru-RU" sz="1600" b="0" strike="noStrike" spc="-1">
                <a:solidFill>
                  <a:srgbClr val="333E48"/>
                </a:solidFill>
                <a:latin typeface="Arial"/>
                <a:ea typeface="Arial"/>
              </a:rPr>
              <a:t>      </a:t>
            </a:r>
            <a:r>
              <a:rPr lang="ru-RU" sz="1600" b="1" strike="noStrike" spc="-1">
                <a:solidFill>
                  <a:srgbClr val="333E48"/>
                </a:solidFill>
                <a:latin typeface="Arial"/>
                <a:ea typeface="Arial"/>
              </a:rPr>
              <a:t>Основные тезисы:</a:t>
            </a:r>
            <a:endParaRPr lang="ru-RU" sz="1600" b="0" strike="noStrike" spc="-1">
              <a:latin typeface="Arial"/>
            </a:endParaRPr>
          </a:p>
          <a:p>
            <a:pPr marL="343080" indent="-342720">
              <a:lnSpc>
                <a:spcPct val="107000"/>
              </a:lnSpc>
              <a:buClr>
                <a:srgbClr val="333E48"/>
              </a:buClr>
              <a:buFont typeface="Calibri"/>
              <a:buAutoNum type="arabicPeriod"/>
            </a:pPr>
            <a:r>
              <a:rPr lang="ru-RU" sz="1600" b="0" strike="noStrike" spc="-1">
                <a:solidFill>
                  <a:srgbClr val="333E48"/>
                </a:solidFill>
                <a:latin typeface="Arial"/>
                <a:ea typeface="Arial"/>
              </a:rPr>
              <a:t>Светлые пространства.</a:t>
            </a:r>
            <a:r>
              <a:t/>
            </a:r>
            <a:br/>
            <a:r>
              <a:rPr lang="ru-RU" sz="1600" b="0" strike="noStrike" spc="-1">
                <a:solidFill>
                  <a:srgbClr val="333E48"/>
                </a:solidFill>
                <a:latin typeface="Arial"/>
                <a:ea typeface="Arial"/>
              </a:rPr>
              <a:t>В преимуществе белый цвет.</a:t>
            </a:r>
            <a:endParaRPr lang="ru-RU" sz="1600" b="0" strike="noStrike" spc="-1">
              <a:latin typeface="Arial"/>
            </a:endParaRPr>
          </a:p>
          <a:p>
            <a:pPr marL="343080" indent="-342720">
              <a:lnSpc>
                <a:spcPct val="107000"/>
              </a:lnSpc>
              <a:buClr>
                <a:srgbClr val="333E48"/>
              </a:buClr>
              <a:buFont typeface="Calibri"/>
              <a:buAutoNum type="arabicPeriod"/>
            </a:pPr>
            <a:r>
              <a:rPr lang="ru-RU" sz="1600" b="0" strike="noStrike" spc="-1">
                <a:solidFill>
                  <a:srgbClr val="333E48"/>
                </a:solidFill>
                <a:latin typeface="Arial"/>
                <a:ea typeface="Arial"/>
              </a:rPr>
              <a:t>Красный фирменный цвет может использоваться акцентно и в небольших количествах</a:t>
            </a:r>
            <a:endParaRPr lang="ru-RU" sz="1600" b="0" strike="noStrike" spc="-1">
              <a:latin typeface="Arial"/>
            </a:endParaRPr>
          </a:p>
          <a:p>
            <a:pPr marL="343080" indent="-342720">
              <a:lnSpc>
                <a:spcPct val="107000"/>
              </a:lnSpc>
              <a:buClr>
                <a:srgbClr val="333E48"/>
              </a:buClr>
              <a:buFont typeface="Calibri"/>
              <a:buAutoNum type="arabicPeriod"/>
            </a:pPr>
            <a:r>
              <a:rPr lang="ru-RU" sz="1600" b="0" strike="noStrike" spc="-1">
                <a:solidFill>
                  <a:srgbClr val="333E48"/>
                </a:solidFill>
                <a:latin typeface="Arial"/>
                <a:ea typeface="Arial"/>
              </a:rPr>
              <a:t>Помещения могут быть и в нейтральных цветах (без ярких акцентов)</a:t>
            </a:r>
            <a:endParaRPr lang="ru-RU" sz="1600" b="0" strike="noStrike" spc="-1">
              <a:latin typeface="Arial"/>
            </a:endParaRPr>
          </a:p>
          <a:p>
            <a:pPr marL="343080" indent="-342720">
              <a:lnSpc>
                <a:spcPct val="107000"/>
              </a:lnSpc>
              <a:buClr>
                <a:srgbClr val="FF0000"/>
              </a:buClr>
              <a:buFont typeface="Calibri"/>
              <a:buAutoNum type="arabicPeriod"/>
            </a:pPr>
            <a:r>
              <a:rPr lang="ru-RU" sz="1600" b="0" strike="noStrike" spc="-1">
                <a:solidFill>
                  <a:srgbClr val="FF0000"/>
                </a:solidFill>
                <a:latin typeface="Arial"/>
                <a:ea typeface="Arial"/>
              </a:rPr>
              <a:t>Более подробная информация</a:t>
            </a:r>
            <a:r>
              <a:t/>
            </a:r>
            <a:br/>
            <a:r>
              <a:rPr lang="ru-RU" sz="1600" b="0" strike="noStrike" spc="-1">
                <a:solidFill>
                  <a:srgbClr val="FF0000"/>
                </a:solidFill>
                <a:latin typeface="Arial"/>
                <a:ea typeface="Arial"/>
              </a:rPr>
              <a:t>см. «Руководство по проектированию</a:t>
            </a:r>
            <a:r>
              <a:t/>
            </a:r>
            <a:br/>
            <a:r>
              <a:rPr lang="ru-RU" sz="1600" b="0" strike="noStrike" spc="-1">
                <a:solidFill>
                  <a:srgbClr val="FF0000"/>
                </a:solidFill>
                <a:latin typeface="Arial"/>
                <a:ea typeface="Arial"/>
              </a:rPr>
              <a:t>и дизайну образовательного пространства».</a:t>
            </a:r>
            <a:endParaRPr lang="ru-RU" sz="1600" b="0" strike="noStrike" spc="-1">
              <a:latin typeface="Arial"/>
            </a:endParaRPr>
          </a:p>
        </p:txBody>
      </p:sp>
      <p:pic>
        <p:nvPicPr>
          <p:cNvPr id="311" name="Рисунок 9"/>
          <p:cNvPicPr/>
          <p:nvPr/>
        </p:nvPicPr>
        <p:blipFill>
          <a:blip r:embed="rId3"/>
          <a:stretch/>
        </p:blipFill>
        <p:spPr>
          <a:xfrm>
            <a:off x="8532000" y="3802320"/>
            <a:ext cx="3278520" cy="2254320"/>
          </a:xfrm>
          <a:prstGeom prst="rect">
            <a:avLst/>
          </a:prstGeom>
          <a:ln>
            <a:noFill/>
          </a:ln>
        </p:spPr>
      </p:pic>
      <p:pic>
        <p:nvPicPr>
          <p:cNvPr id="312" name="Рисунок 12"/>
          <p:cNvPicPr/>
          <p:nvPr/>
        </p:nvPicPr>
        <p:blipFill>
          <a:blip r:embed="rId4"/>
          <a:stretch/>
        </p:blipFill>
        <p:spPr>
          <a:xfrm>
            <a:off x="8532000" y="1439640"/>
            <a:ext cx="3278520" cy="2253960"/>
          </a:xfrm>
          <a:prstGeom prst="rect">
            <a:avLst/>
          </a:prstGeom>
          <a:ln>
            <a:noFill/>
          </a:ln>
        </p:spPr>
      </p:pic>
      <p:pic>
        <p:nvPicPr>
          <p:cNvPr id="313" name="Рисунок 13"/>
          <p:cNvPicPr/>
          <p:nvPr/>
        </p:nvPicPr>
        <p:blipFill>
          <a:blip r:embed="rId5"/>
          <a:stretch/>
        </p:blipFill>
        <p:spPr>
          <a:xfrm>
            <a:off x="5054760" y="3802320"/>
            <a:ext cx="3378960" cy="2273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extShape 1"/>
          <p:cNvSpPr txBox="1"/>
          <p:nvPr/>
        </p:nvSpPr>
        <p:spPr>
          <a:xfrm>
            <a:off x="635760" y="304920"/>
            <a:ext cx="9535680" cy="57312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rmAutofit fontScale="85000" lnSpcReduction="10000"/>
          </a:bodyPr>
          <a:lstStyle/>
          <a:p>
            <a:pPr>
              <a:lnSpc>
                <a:spcPct val="90000"/>
              </a:lnSpc>
            </a:pPr>
            <a:r>
              <a:rPr lang="ru-RU" sz="2000" b="1" strike="noStrike" spc="-1">
                <a:solidFill>
                  <a:srgbClr val="FF0000"/>
                </a:solidFill>
                <a:latin typeface="Arial"/>
                <a:ea typeface="Arial"/>
              </a:rPr>
              <a:t>ПЛОХО</a:t>
            </a:r>
            <a:r>
              <a:t/>
            </a:r>
            <a:br/>
            <a:r>
              <a:rPr lang="ru-RU" sz="2000" b="1" strike="noStrike" spc="-1">
                <a:solidFill>
                  <a:srgbClr val="333E48"/>
                </a:solidFill>
                <a:latin typeface="Arial"/>
                <a:ea typeface="Arial"/>
              </a:rPr>
              <a:t>1. Обилие цвета, слишком темные или контрастные цвета в одном помещении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15" name="Рисунок 4"/>
          <p:cNvPicPr/>
          <p:nvPr/>
        </p:nvPicPr>
        <p:blipFill>
          <a:blip r:embed="rId2"/>
          <a:stretch/>
        </p:blipFill>
        <p:spPr>
          <a:xfrm>
            <a:off x="654480" y="1026000"/>
            <a:ext cx="3984840" cy="2389680"/>
          </a:xfrm>
          <a:prstGeom prst="rect">
            <a:avLst/>
          </a:prstGeom>
          <a:ln>
            <a:noFill/>
          </a:ln>
        </p:spPr>
      </p:pic>
      <p:pic>
        <p:nvPicPr>
          <p:cNvPr id="316" name="Рисунок 5"/>
          <p:cNvPicPr/>
          <p:nvPr/>
        </p:nvPicPr>
        <p:blipFill>
          <a:blip r:embed="rId3"/>
          <a:stretch/>
        </p:blipFill>
        <p:spPr>
          <a:xfrm>
            <a:off x="4746960" y="1026000"/>
            <a:ext cx="3654360" cy="2389680"/>
          </a:xfrm>
          <a:prstGeom prst="rect">
            <a:avLst/>
          </a:prstGeom>
          <a:ln>
            <a:noFill/>
          </a:ln>
        </p:spPr>
      </p:pic>
      <p:pic>
        <p:nvPicPr>
          <p:cNvPr id="317" name="Рисунок 6"/>
          <p:cNvPicPr/>
          <p:nvPr/>
        </p:nvPicPr>
        <p:blipFill>
          <a:blip r:embed="rId4"/>
          <a:stretch/>
        </p:blipFill>
        <p:spPr>
          <a:xfrm>
            <a:off x="8511840" y="1026000"/>
            <a:ext cx="3453840" cy="2350080"/>
          </a:xfrm>
          <a:prstGeom prst="rect">
            <a:avLst/>
          </a:prstGeom>
          <a:ln>
            <a:noFill/>
          </a:ln>
        </p:spPr>
      </p:pic>
      <p:pic>
        <p:nvPicPr>
          <p:cNvPr id="318" name="Рисунок 7"/>
          <p:cNvPicPr/>
          <p:nvPr/>
        </p:nvPicPr>
        <p:blipFill>
          <a:blip r:embed="rId5"/>
          <a:stretch/>
        </p:blipFill>
        <p:spPr>
          <a:xfrm>
            <a:off x="654480" y="3563280"/>
            <a:ext cx="3984840" cy="2658240"/>
          </a:xfrm>
          <a:prstGeom prst="rect">
            <a:avLst/>
          </a:prstGeom>
          <a:ln>
            <a:noFill/>
          </a:ln>
        </p:spPr>
      </p:pic>
      <p:pic>
        <p:nvPicPr>
          <p:cNvPr id="319" name="Рисунок 11"/>
          <p:cNvPicPr/>
          <p:nvPr/>
        </p:nvPicPr>
        <p:blipFill>
          <a:blip r:embed="rId6"/>
          <a:stretch/>
        </p:blipFill>
        <p:spPr>
          <a:xfrm>
            <a:off x="8511840" y="3563280"/>
            <a:ext cx="3453840" cy="2658240"/>
          </a:xfrm>
          <a:prstGeom prst="rect">
            <a:avLst/>
          </a:prstGeom>
          <a:ln>
            <a:noFill/>
          </a:ln>
        </p:spPr>
      </p:pic>
      <p:pic>
        <p:nvPicPr>
          <p:cNvPr id="320" name="Рисунок 12"/>
          <p:cNvPicPr/>
          <p:nvPr/>
        </p:nvPicPr>
        <p:blipFill>
          <a:blip r:embed="rId7"/>
          <a:srcRect l="19311" r="14897" b="14903"/>
          <a:stretch/>
        </p:blipFill>
        <p:spPr>
          <a:xfrm>
            <a:off x="4746960" y="3563280"/>
            <a:ext cx="3654360" cy="2658240"/>
          </a:xfrm>
          <a:prstGeom prst="rect">
            <a:avLst/>
          </a:prstGeom>
          <a:ln>
            <a:noFill/>
          </a:ln>
        </p:spPr>
      </p:pic>
      <p:sp>
        <p:nvSpPr>
          <p:cNvPr id="321" name="CustomShape 2"/>
          <p:cNvSpPr/>
          <p:nvPr/>
        </p:nvSpPr>
        <p:spPr>
          <a:xfrm>
            <a:off x="540720" y="6255360"/>
            <a:ext cx="972576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FF0000"/>
                </a:solidFill>
                <a:latin typeface="Calibri"/>
                <a:ea typeface="Calibri"/>
              </a:rPr>
              <a:t>Важно! Если в примерах знакомая Вам школа, проявите деликатность. Не следует критиковать или уличать коллег</a:t>
            </a:r>
            <a:r>
              <a:t/>
            </a:r>
            <a:br/>
            <a:r>
              <a:rPr lang="ru-RU" sz="1400" b="0" strike="noStrike" spc="-1">
                <a:solidFill>
                  <a:srgbClr val="FF0000"/>
                </a:solidFill>
                <a:latin typeface="Calibri"/>
                <a:ea typeface="Calibri"/>
              </a:rPr>
              <a:t>в несоответствии требованиям</a:t>
            </a:r>
            <a:r>
              <a:rPr lang="ru-RU" sz="1200" b="0" strike="noStrike" spc="-1">
                <a:solidFill>
                  <a:srgbClr val="FF0000"/>
                </a:solidFill>
                <a:latin typeface="Calibri"/>
                <a:ea typeface="Calibri"/>
              </a:rPr>
              <a:t> =)</a:t>
            </a:r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TextShape 1"/>
          <p:cNvSpPr txBox="1"/>
          <p:nvPr/>
        </p:nvSpPr>
        <p:spPr>
          <a:xfrm>
            <a:off x="613080" y="531000"/>
            <a:ext cx="8053200" cy="4946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ru-RU" sz="2000" b="1" strike="noStrike" spc="-1">
                <a:solidFill>
                  <a:srgbClr val="FF0000"/>
                </a:solidFill>
                <a:latin typeface="Arial"/>
                <a:ea typeface="Arial"/>
              </a:rPr>
              <a:t>ПЛОХО</a:t>
            </a:r>
            <a:r>
              <a:t/>
            </a:r>
            <a:br/>
            <a:r>
              <a:rPr lang="ru-RU" sz="2000" b="1" strike="noStrike" spc="-1">
                <a:solidFill>
                  <a:srgbClr val="333E48"/>
                </a:solidFill>
                <a:latin typeface="Arial"/>
                <a:ea typeface="Arial"/>
              </a:rPr>
              <a:t>2. Темные пастельные цвета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23" name="Рисунок 4"/>
          <p:cNvPicPr/>
          <p:nvPr/>
        </p:nvPicPr>
        <p:blipFill>
          <a:blip r:embed="rId2"/>
          <a:stretch/>
        </p:blipFill>
        <p:spPr>
          <a:xfrm>
            <a:off x="613080" y="1225440"/>
            <a:ext cx="3718080" cy="2477160"/>
          </a:xfrm>
          <a:prstGeom prst="rect">
            <a:avLst/>
          </a:prstGeom>
          <a:ln>
            <a:noFill/>
          </a:ln>
        </p:spPr>
      </p:pic>
      <p:pic>
        <p:nvPicPr>
          <p:cNvPr id="324" name="Рисунок 5"/>
          <p:cNvPicPr/>
          <p:nvPr/>
        </p:nvPicPr>
        <p:blipFill>
          <a:blip r:embed="rId3"/>
          <a:stretch/>
        </p:blipFill>
        <p:spPr>
          <a:xfrm>
            <a:off x="4485240" y="1238040"/>
            <a:ext cx="3420360" cy="2464200"/>
          </a:xfrm>
          <a:prstGeom prst="rect">
            <a:avLst/>
          </a:prstGeom>
          <a:ln>
            <a:noFill/>
          </a:ln>
        </p:spPr>
      </p:pic>
      <p:pic>
        <p:nvPicPr>
          <p:cNvPr id="325" name="Рисунок 6"/>
          <p:cNvPicPr/>
          <p:nvPr/>
        </p:nvPicPr>
        <p:blipFill>
          <a:blip r:embed="rId4"/>
          <a:stretch/>
        </p:blipFill>
        <p:spPr>
          <a:xfrm>
            <a:off x="8150040" y="1238040"/>
            <a:ext cx="3695760" cy="2464200"/>
          </a:xfrm>
          <a:prstGeom prst="rect">
            <a:avLst/>
          </a:prstGeom>
          <a:ln>
            <a:noFill/>
          </a:ln>
        </p:spPr>
      </p:pic>
      <p:pic>
        <p:nvPicPr>
          <p:cNvPr id="326" name="Рисунок 7"/>
          <p:cNvPicPr/>
          <p:nvPr/>
        </p:nvPicPr>
        <p:blipFill>
          <a:blip r:embed="rId5"/>
          <a:stretch/>
        </p:blipFill>
        <p:spPr>
          <a:xfrm>
            <a:off x="613080" y="3801960"/>
            <a:ext cx="3718080" cy="2478600"/>
          </a:xfrm>
          <a:prstGeom prst="rect">
            <a:avLst/>
          </a:prstGeom>
          <a:ln>
            <a:noFill/>
          </a:ln>
        </p:spPr>
      </p:pic>
      <p:pic>
        <p:nvPicPr>
          <p:cNvPr id="327" name="Рисунок 8"/>
          <p:cNvPicPr/>
          <p:nvPr/>
        </p:nvPicPr>
        <p:blipFill>
          <a:blip r:embed="rId6"/>
          <a:stretch/>
        </p:blipFill>
        <p:spPr>
          <a:xfrm>
            <a:off x="4480560" y="3801960"/>
            <a:ext cx="3424680" cy="2478600"/>
          </a:xfrm>
          <a:prstGeom prst="rect">
            <a:avLst/>
          </a:prstGeom>
          <a:ln>
            <a:noFill/>
          </a:ln>
        </p:spPr>
      </p:pic>
      <p:pic>
        <p:nvPicPr>
          <p:cNvPr id="328" name="Рисунок 9"/>
          <p:cNvPicPr/>
          <p:nvPr/>
        </p:nvPicPr>
        <p:blipFill>
          <a:blip r:embed="rId7"/>
          <a:stretch/>
        </p:blipFill>
        <p:spPr>
          <a:xfrm>
            <a:off x="8150040" y="3801960"/>
            <a:ext cx="3714120" cy="2478600"/>
          </a:xfrm>
          <a:prstGeom prst="rect">
            <a:avLst/>
          </a:prstGeom>
          <a:ln>
            <a:noFill/>
          </a:ln>
        </p:spPr>
      </p:pic>
      <p:sp>
        <p:nvSpPr>
          <p:cNvPr id="329" name="CustomShape 2"/>
          <p:cNvSpPr/>
          <p:nvPr/>
        </p:nvSpPr>
        <p:spPr>
          <a:xfrm>
            <a:off x="540720" y="6255360"/>
            <a:ext cx="972576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FF0000"/>
                </a:solidFill>
                <a:latin typeface="Calibri"/>
                <a:ea typeface="Calibri"/>
              </a:rPr>
              <a:t>Важно! Если в примерах знакомая Вам школа, проявите деликатность. Не следует критиковать или уличать коллег</a:t>
            </a:r>
            <a:r>
              <a:t/>
            </a:r>
            <a:br/>
            <a:r>
              <a:rPr lang="ru-RU" sz="1400" b="0" strike="noStrike" spc="-1">
                <a:solidFill>
                  <a:srgbClr val="FF0000"/>
                </a:solidFill>
                <a:latin typeface="Calibri"/>
                <a:ea typeface="Calibri"/>
              </a:rPr>
              <a:t>в несоответствии требованиям</a:t>
            </a:r>
            <a:r>
              <a:rPr lang="ru-RU" sz="1200" b="0" strike="noStrike" spc="-1">
                <a:solidFill>
                  <a:srgbClr val="FF0000"/>
                </a:solidFill>
                <a:latin typeface="Calibri"/>
                <a:ea typeface="Calibri"/>
              </a:rPr>
              <a:t> =)</a:t>
            </a:r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TextShape 1"/>
          <p:cNvSpPr txBox="1"/>
          <p:nvPr/>
        </p:nvSpPr>
        <p:spPr>
          <a:xfrm>
            <a:off x="613080" y="531000"/>
            <a:ext cx="10612800" cy="4946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rmAutofit fontScale="55000" lnSpcReduction="20000"/>
          </a:bodyPr>
          <a:lstStyle/>
          <a:p>
            <a:pPr>
              <a:lnSpc>
                <a:spcPct val="90000"/>
              </a:lnSpc>
            </a:pPr>
            <a:r>
              <a:rPr lang="ru-RU" sz="2000" b="1" strike="noStrike" spc="-1">
                <a:solidFill>
                  <a:srgbClr val="FF0000"/>
                </a:solidFill>
                <a:latin typeface="Arial"/>
                <a:ea typeface="Arial"/>
              </a:rPr>
              <a:t>ПЛОХО</a:t>
            </a:r>
            <a:r>
              <a:t/>
            </a:r>
            <a:br/>
            <a:r>
              <a:rPr lang="ru-RU" sz="2000" b="1" strike="noStrike" spc="-1">
                <a:solidFill>
                  <a:srgbClr val="333E48"/>
                </a:solidFill>
                <a:latin typeface="Arial"/>
                <a:ea typeface="Arial"/>
              </a:rPr>
              <a:t>3. Слишком много брендирования</a:t>
            </a:r>
            <a:r>
              <a:t/>
            </a:r>
            <a:br/>
            <a:r>
              <a:rPr lang="ru-RU" sz="2000" b="1" strike="noStrike" spc="-1">
                <a:solidFill>
                  <a:srgbClr val="333E48"/>
                </a:solidFill>
                <a:latin typeface="Arial"/>
                <a:ea typeface="Arial"/>
              </a:rPr>
              <a:t>(фирменных цветов, логотипов и пр. элементов)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31" name="Рисунок 5"/>
          <p:cNvPicPr/>
          <p:nvPr/>
        </p:nvPicPr>
        <p:blipFill>
          <a:blip r:embed="rId2"/>
          <a:stretch/>
        </p:blipFill>
        <p:spPr>
          <a:xfrm>
            <a:off x="613080" y="1161720"/>
            <a:ext cx="3515040" cy="2340720"/>
          </a:xfrm>
          <a:prstGeom prst="rect">
            <a:avLst/>
          </a:prstGeom>
          <a:ln>
            <a:noFill/>
          </a:ln>
        </p:spPr>
      </p:pic>
      <p:pic>
        <p:nvPicPr>
          <p:cNvPr id="332" name="Рисунок 6"/>
          <p:cNvPicPr/>
          <p:nvPr/>
        </p:nvPicPr>
        <p:blipFill>
          <a:blip r:embed="rId3"/>
          <a:stretch/>
        </p:blipFill>
        <p:spPr>
          <a:xfrm>
            <a:off x="4290840" y="1161720"/>
            <a:ext cx="3120840" cy="2340360"/>
          </a:xfrm>
          <a:prstGeom prst="rect">
            <a:avLst/>
          </a:prstGeom>
          <a:ln>
            <a:noFill/>
          </a:ln>
        </p:spPr>
      </p:pic>
      <p:pic>
        <p:nvPicPr>
          <p:cNvPr id="333" name="Рисунок 7"/>
          <p:cNvPicPr/>
          <p:nvPr/>
        </p:nvPicPr>
        <p:blipFill>
          <a:blip r:embed="rId4"/>
          <a:stretch/>
        </p:blipFill>
        <p:spPr>
          <a:xfrm>
            <a:off x="7574760" y="1161720"/>
            <a:ext cx="3651120" cy="2340360"/>
          </a:xfrm>
          <a:prstGeom prst="rect">
            <a:avLst/>
          </a:prstGeom>
          <a:ln>
            <a:noFill/>
          </a:ln>
        </p:spPr>
      </p:pic>
      <p:pic>
        <p:nvPicPr>
          <p:cNvPr id="334" name="Рисунок 8"/>
          <p:cNvPicPr/>
          <p:nvPr/>
        </p:nvPicPr>
        <p:blipFill>
          <a:blip r:embed="rId5"/>
          <a:stretch/>
        </p:blipFill>
        <p:spPr>
          <a:xfrm>
            <a:off x="613080" y="3638880"/>
            <a:ext cx="3515400" cy="2345040"/>
          </a:xfrm>
          <a:prstGeom prst="rect">
            <a:avLst/>
          </a:prstGeom>
          <a:ln>
            <a:noFill/>
          </a:ln>
        </p:spPr>
      </p:pic>
      <p:pic>
        <p:nvPicPr>
          <p:cNvPr id="335" name="Рисунок 11"/>
          <p:cNvPicPr/>
          <p:nvPr/>
        </p:nvPicPr>
        <p:blipFill>
          <a:blip r:embed="rId6"/>
          <a:stretch/>
        </p:blipFill>
        <p:spPr>
          <a:xfrm>
            <a:off x="4290840" y="3638520"/>
            <a:ext cx="3120840" cy="2340360"/>
          </a:xfrm>
          <a:prstGeom prst="rect">
            <a:avLst/>
          </a:prstGeom>
          <a:ln>
            <a:noFill/>
          </a:ln>
        </p:spPr>
      </p:pic>
      <p:pic>
        <p:nvPicPr>
          <p:cNvPr id="336" name="Рисунок 12"/>
          <p:cNvPicPr/>
          <p:nvPr/>
        </p:nvPicPr>
        <p:blipFill>
          <a:blip r:embed="rId7"/>
          <a:stretch/>
        </p:blipFill>
        <p:spPr>
          <a:xfrm>
            <a:off x="7574400" y="3638520"/>
            <a:ext cx="3651480" cy="2340360"/>
          </a:xfrm>
          <a:prstGeom prst="rect">
            <a:avLst/>
          </a:prstGeom>
          <a:ln>
            <a:noFill/>
          </a:ln>
        </p:spPr>
      </p:pic>
      <p:sp>
        <p:nvSpPr>
          <p:cNvPr id="337" name="CustomShape 2"/>
          <p:cNvSpPr/>
          <p:nvPr/>
        </p:nvSpPr>
        <p:spPr>
          <a:xfrm>
            <a:off x="540720" y="6255360"/>
            <a:ext cx="972576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FF0000"/>
                </a:solidFill>
                <a:latin typeface="Calibri"/>
                <a:ea typeface="Calibri"/>
              </a:rPr>
              <a:t>Важно! Если в примерах знакомая Вам школа, проявите деликатность. Не следует критиковать или уличать коллег</a:t>
            </a:r>
            <a:r>
              <a:t/>
            </a:r>
            <a:br/>
            <a:r>
              <a:rPr lang="ru-RU" sz="1400" b="0" strike="noStrike" spc="-1">
                <a:solidFill>
                  <a:srgbClr val="FF0000"/>
                </a:solidFill>
                <a:latin typeface="Calibri"/>
                <a:ea typeface="Calibri"/>
              </a:rPr>
              <a:t>в несоответствии требованиям</a:t>
            </a:r>
            <a:r>
              <a:rPr lang="ru-RU" sz="1200" b="0" strike="noStrike" spc="-1">
                <a:solidFill>
                  <a:srgbClr val="FF0000"/>
                </a:solidFill>
                <a:latin typeface="Calibri"/>
                <a:ea typeface="Calibri"/>
              </a:rPr>
              <a:t> =)</a:t>
            </a:r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ustomShape 1"/>
          <p:cNvSpPr/>
          <p:nvPr/>
        </p:nvSpPr>
        <p:spPr>
          <a:xfrm>
            <a:off x="1018440" y="1250280"/>
            <a:ext cx="5731200" cy="4883400"/>
          </a:xfrm>
          <a:prstGeom prst="rect">
            <a:avLst/>
          </a:prstGeom>
          <a:solidFill>
            <a:schemeClr val="bg1">
              <a:lumMod val="95000"/>
            </a:schemeClr>
          </a:solidFill>
          <a:ln w="2844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8" name="CustomShape 2"/>
          <p:cNvSpPr/>
          <p:nvPr/>
        </p:nvSpPr>
        <p:spPr>
          <a:xfrm>
            <a:off x="1468080" y="3564720"/>
            <a:ext cx="4522320" cy="2111760"/>
          </a:xfrm>
          <a:prstGeom prst="rect">
            <a:avLst/>
          </a:prstGeom>
          <a:solidFill>
            <a:schemeClr val="bg1"/>
          </a:solidFill>
          <a:ln w="2844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9" name="CustomShape 3"/>
          <p:cNvSpPr/>
          <p:nvPr/>
        </p:nvSpPr>
        <p:spPr>
          <a:xfrm>
            <a:off x="7326720" y="1729080"/>
            <a:ext cx="4745160" cy="345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80000"/>
              </a:lnSpc>
            </a:pPr>
            <a:r>
              <a:rPr lang="ru-RU" sz="2400" b="1" strike="noStrike" spc="-1">
                <a:solidFill>
                  <a:srgbClr val="333E48"/>
                </a:solidFill>
                <a:latin typeface="Calibri"/>
                <a:ea typeface="Calibri"/>
              </a:rPr>
              <a:t>Распоряжение Министерства просвещения Российской Федерации №P-6 от 12 января 2021 года о </a:t>
            </a:r>
            <a:r>
              <a:rPr lang="ru-RU" sz="2400" b="0" strike="noStrike" spc="-1">
                <a:solidFill>
                  <a:srgbClr val="333E48"/>
                </a:solidFill>
                <a:latin typeface="Calibri"/>
                <a:ea typeface="Calibri"/>
              </a:rPr>
              <a:t>создании на базе общеобразовательных организаций, расположенных  </a:t>
            </a:r>
            <a:r>
              <a:t/>
            </a:r>
            <a:br/>
            <a:r>
              <a:rPr lang="ru-RU" sz="2400" b="0" strike="noStrike" spc="-1">
                <a:solidFill>
                  <a:srgbClr val="333E48"/>
                </a:solidFill>
                <a:latin typeface="Calibri"/>
                <a:ea typeface="Calibri"/>
              </a:rPr>
              <a:t>в сельской местности и малых городах, центров образования естественно-научной и технологической направленностей»</a:t>
            </a:r>
            <a:endParaRPr lang="ru-RU" sz="2400" b="0" strike="noStrike" spc="-1">
              <a:latin typeface="Arial"/>
            </a:endParaRPr>
          </a:p>
          <a:p>
            <a:pPr>
              <a:lnSpc>
                <a:spcPct val="80000"/>
              </a:lnSpc>
            </a:pPr>
            <a:endParaRPr lang="ru-RU" sz="2400" b="0" strike="noStrike" spc="-1">
              <a:latin typeface="Arial"/>
            </a:endParaRPr>
          </a:p>
        </p:txBody>
      </p:sp>
      <p:sp>
        <p:nvSpPr>
          <p:cNvPr id="120" name="CustomShape 4"/>
          <p:cNvSpPr/>
          <p:nvPr/>
        </p:nvSpPr>
        <p:spPr>
          <a:xfrm>
            <a:off x="6239520" y="3094200"/>
            <a:ext cx="1086840" cy="1706040"/>
          </a:xfrm>
          <a:prstGeom prst="curvedLeftArrow">
            <a:avLst>
              <a:gd name="adj1" fmla="val 25000"/>
              <a:gd name="adj2" fmla="val 78479"/>
              <a:gd name="adj3" fmla="val 25000"/>
            </a:avLst>
          </a:prstGeom>
          <a:solidFill>
            <a:srgbClr val="FFFFFF"/>
          </a:solidFill>
          <a:ln w="12600">
            <a:solidFill>
              <a:schemeClr val="bg1">
                <a:lumMod val="6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1" name="CustomShape 5"/>
          <p:cNvSpPr/>
          <p:nvPr/>
        </p:nvSpPr>
        <p:spPr>
          <a:xfrm>
            <a:off x="6095880" y="2795400"/>
            <a:ext cx="653760" cy="912600"/>
          </a:xfrm>
          <a:prstGeom prst="rect">
            <a:avLst/>
          </a:prstGeom>
          <a:solidFill>
            <a:schemeClr val="bg1">
              <a:lumMod val="95000"/>
            </a:schemeClr>
          </a:solidFill>
          <a:ln w="2844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2" name="CustomShape 6"/>
          <p:cNvSpPr/>
          <p:nvPr/>
        </p:nvSpPr>
        <p:spPr>
          <a:xfrm>
            <a:off x="1376640" y="1729080"/>
            <a:ext cx="5373000" cy="1706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90000"/>
              </a:lnSpc>
              <a:spcBef>
                <a:spcPts val="425"/>
              </a:spcBef>
            </a:pPr>
            <a:r>
              <a:rPr lang="ru-RU" sz="2139" b="0" strike="noStrike" spc="-1">
                <a:solidFill>
                  <a:srgbClr val="333E48"/>
                </a:solidFill>
                <a:latin typeface="Arial"/>
                <a:ea typeface="Arial"/>
              </a:rPr>
              <a:t>ФГАОУ  ДПО «Академия реализации государственной политики и профессионального развития работников образования Министерства просвещения Российской Федерации»</a:t>
            </a:r>
            <a:endParaRPr lang="ru-RU" sz="2139" b="0" strike="noStrike" spc="-1">
              <a:latin typeface="Arial"/>
            </a:endParaRPr>
          </a:p>
        </p:txBody>
      </p:sp>
      <p:sp>
        <p:nvSpPr>
          <p:cNvPr id="123" name="CustomShape 7"/>
          <p:cNvSpPr/>
          <p:nvPr/>
        </p:nvSpPr>
        <p:spPr>
          <a:xfrm>
            <a:off x="1716840" y="3822840"/>
            <a:ext cx="4245840" cy="1553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FF0000"/>
                </a:solidFill>
                <a:latin typeface="Arial"/>
                <a:ea typeface="Verdana"/>
              </a:rPr>
              <a:t>Федеральный оператор </a:t>
            </a:r>
            <a:r>
              <a:rPr lang="ru-RU" sz="2139" b="1" strike="noStrike" spc="-1">
                <a:solidFill>
                  <a:srgbClr val="FF0000"/>
                </a:solidFill>
                <a:latin typeface="Arial"/>
                <a:ea typeface="Arial"/>
              </a:rPr>
              <a:t>сети Центров «Точка роста </a:t>
            </a:r>
            <a:endParaRPr lang="ru-RU" sz="2139" b="0" strike="noStrike" spc="-1">
              <a:latin typeface="Arial"/>
            </a:endParaRPr>
          </a:p>
          <a:p>
            <a:pPr marL="266760" indent="-266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000000"/>
                </a:solidFill>
                <a:latin typeface="Arial"/>
                <a:ea typeface="Arial"/>
              </a:rPr>
              <a:t>организационно-техническое</a:t>
            </a:r>
            <a:endParaRPr lang="ru-RU" sz="1600" b="0" strike="noStrike" spc="-1">
              <a:latin typeface="Arial"/>
            </a:endParaRPr>
          </a:p>
          <a:p>
            <a:pPr marL="266760" indent="-266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000000"/>
                </a:solidFill>
                <a:latin typeface="Arial"/>
                <a:ea typeface="Arial"/>
              </a:rPr>
              <a:t>методическое</a:t>
            </a:r>
            <a:endParaRPr lang="ru-RU" sz="1600" b="0" strike="noStrike" spc="-1">
              <a:latin typeface="Arial"/>
            </a:endParaRPr>
          </a:p>
          <a:p>
            <a:pPr marL="266760" indent="-266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600" b="0" strike="noStrike" spc="-1">
                <a:solidFill>
                  <a:srgbClr val="000000"/>
                </a:solidFill>
                <a:latin typeface="Arial"/>
                <a:ea typeface="Arial"/>
              </a:rPr>
              <a:t>информационное сопровождение</a:t>
            </a:r>
            <a:endParaRPr lang="ru-RU" sz="1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TextShape 1"/>
          <p:cNvSpPr txBox="1"/>
          <p:nvPr/>
        </p:nvSpPr>
        <p:spPr>
          <a:xfrm>
            <a:off x="613080" y="558000"/>
            <a:ext cx="8053200" cy="4946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rmAutofit fontScale="55000" lnSpcReduction="20000"/>
          </a:bodyPr>
          <a:lstStyle/>
          <a:p>
            <a:pPr>
              <a:lnSpc>
                <a:spcPct val="90000"/>
              </a:lnSpc>
            </a:pPr>
            <a:r>
              <a:rPr lang="ru-RU" sz="2000" b="1" strike="noStrike" spc="-1">
                <a:solidFill>
                  <a:srgbClr val="FF0000"/>
                </a:solidFill>
                <a:latin typeface="Arial"/>
                <a:ea typeface="Arial"/>
              </a:rPr>
              <a:t>ПЛОХО</a:t>
            </a:r>
            <a:r>
              <a:t/>
            </a:r>
            <a:br/>
            <a:r>
              <a:rPr lang="ru-RU" sz="2000" b="1" strike="noStrike" spc="-1">
                <a:solidFill>
                  <a:srgbClr val="333E48"/>
                </a:solidFill>
                <a:latin typeface="Arial"/>
                <a:ea typeface="Arial"/>
              </a:rPr>
              <a:t>4. Любые изменение фирменного знака</a:t>
            </a:r>
            <a:r>
              <a:t/>
            </a:r>
            <a:br/>
            <a:r>
              <a:rPr lang="ru-RU" sz="2000" b="1" strike="noStrike" spc="-1">
                <a:solidFill>
                  <a:srgbClr val="333E48"/>
                </a:solidFill>
                <a:latin typeface="Arial"/>
                <a:ea typeface="Arial"/>
              </a:rPr>
              <a:t>(шрифт, графика, цвета)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39" name="Рисунок 1"/>
          <p:cNvPicPr/>
          <p:nvPr/>
        </p:nvPicPr>
        <p:blipFill>
          <a:blip r:embed="rId2"/>
          <a:stretch/>
        </p:blipFill>
        <p:spPr>
          <a:xfrm>
            <a:off x="7507080" y="-81360"/>
            <a:ext cx="4175280" cy="1563120"/>
          </a:xfrm>
          <a:prstGeom prst="rect">
            <a:avLst/>
          </a:prstGeom>
          <a:ln>
            <a:noFill/>
          </a:ln>
        </p:spPr>
      </p:pic>
      <p:pic>
        <p:nvPicPr>
          <p:cNvPr id="340" name="Рисунок 2"/>
          <p:cNvPicPr/>
          <p:nvPr/>
        </p:nvPicPr>
        <p:blipFill>
          <a:blip r:embed="rId3"/>
          <a:stretch/>
        </p:blipFill>
        <p:spPr>
          <a:xfrm>
            <a:off x="613080" y="1563840"/>
            <a:ext cx="3632760" cy="2724480"/>
          </a:xfrm>
          <a:prstGeom prst="rect">
            <a:avLst/>
          </a:prstGeom>
          <a:ln>
            <a:noFill/>
          </a:ln>
        </p:spPr>
      </p:pic>
      <p:pic>
        <p:nvPicPr>
          <p:cNvPr id="341" name="Рисунок 9"/>
          <p:cNvPicPr/>
          <p:nvPr/>
        </p:nvPicPr>
        <p:blipFill>
          <a:blip r:embed="rId4"/>
          <a:stretch/>
        </p:blipFill>
        <p:spPr>
          <a:xfrm>
            <a:off x="4563360" y="1563840"/>
            <a:ext cx="4842720" cy="2724480"/>
          </a:xfrm>
          <a:prstGeom prst="rect">
            <a:avLst/>
          </a:prstGeom>
          <a:ln>
            <a:noFill/>
          </a:ln>
        </p:spPr>
      </p:pic>
      <p:sp>
        <p:nvSpPr>
          <p:cNvPr id="342" name="CustomShape 2"/>
          <p:cNvSpPr/>
          <p:nvPr/>
        </p:nvSpPr>
        <p:spPr>
          <a:xfrm>
            <a:off x="573840" y="3538080"/>
            <a:ext cx="7661520" cy="1983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b"/>
          <a:lstStyle/>
          <a:p>
            <a:pPr>
              <a:lnSpc>
                <a:spcPct val="9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  <a:ea typeface="Arial"/>
              </a:rPr>
              <a:t>Чтобы такого не происходило, макеты для печати (трафаретов) следует брать только из оригинальных файлов оператора проекта (см. папку Графические элементы 2021). Не пытайтесь повторить фирменный знак самостоятельно!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343" name="CustomShape 3"/>
          <p:cNvSpPr/>
          <p:nvPr/>
        </p:nvSpPr>
        <p:spPr>
          <a:xfrm>
            <a:off x="540720" y="6255360"/>
            <a:ext cx="972576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FF0000"/>
                </a:solidFill>
                <a:latin typeface="Calibri"/>
                <a:ea typeface="Calibri"/>
              </a:rPr>
              <a:t>Важно! Если в примерах знакомая Вам школа, проявите деликатность. Не следует критиковать или уличать коллег</a:t>
            </a:r>
            <a:r>
              <a:t/>
            </a:r>
            <a:br/>
            <a:r>
              <a:rPr lang="ru-RU" sz="1400" b="0" strike="noStrike" spc="-1">
                <a:solidFill>
                  <a:srgbClr val="FF0000"/>
                </a:solidFill>
                <a:latin typeface="Calibri"/>
                <a:ea typeface="Calibri"/>
              </a:rPr>
              <a:t>в несоответствии требованиям</a:t>
            </a:r>
            <a:r>
              <a:rPr lang="ru-RU" sz="1200" b="0" strike="noStrike" spc="-1">
                <a:solidFill>
                  <a:srgbClr val="FF0000"/>
                </a:solidFill>
                <a:latin typeface="Calibri"/>
                <a:ea typeface="Calibri"/>
              </a:rPr>
              <a:t> =)</a:t>
            </a:r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TextShape 1"/>
          <p:cNvSpPr txBox="1"/>
          <p:nvPr/>
        </p:nvSpPr>
        <p:spPr>
          <a:xfrm>
            <a:off x="649080" y="865800"/>
            <a:ext cx="8053200" cy="4946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rmAutofit fontScale="47500" lnSpcReduction="20000"/>
          </a:bodyPr>
          <a:lstStyle/>
          <a:p>
            <a:pPr>
              <a:lnSpc>
                <a:spcPct val="90000"/>
              </a:lnSpc>
            </a:pPr>
            <a:r>
              <a:rPr lang="ru-RU" sz="2000" b="1" strike="noStrike" spc="-1">
                <a:solidFill>
                  <a:srgbClr val="FF0000"/>
                </a:solidFill>
                <a:latin typeface="Arial"/>
                <a:ea typeface="Arial"/>
              </a:rPr>
              <a:t>ПЛОХО</a:t>
            </a:r>
            <a:r>
              <a:t/>
            </a:r>
            <a:br/>
            <a:r>
              <a:rPr lang="ru-RU" sz="2000" b="1" strike="noStrike" spc="-1">
                <a:solidFill>
                  <a:srgbClr val="333E48"/>
                </a:solidFill>
                <a:latin typeface="Arial"/>
                <a:ea typeface="Arial"/>
              </a:rPr>
              <a:t>5. Использование любых цветовых схем или технических характеристик фирменного знака кроме, предложенных</a:t>
            </a:r>
            <a:r>
              <a:t/>
            </a:r>
            <a:br/>
            <a:r>
              <a:rPr lang="ru-RU" sz="2000" b="1" strike="noStrike" spc="-1">
                <a:solidFill>
                  <a:srgbClr val="333E48"/>
                </a:solidFill>
                <a:latin typeface="Arial"/>
                <a:ea typeface="Arial"/>
              </a:rPr>
              <a:t>в Руководстве по дизайну обр. пространства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45" name="Рисунок 5"/>
          <p:cNvPicPr/>
          <p:nvPr/>
        </p:nvPicPr>
        <p:blipFill>
          <a:blip r:embed="rId2"/>
          <a:srcRect l="32144" r="15478" b="59735"/>
          <a:stretch/>
        </p:blipFill>
        <p:spPr>
          <a:xfrm>
            <a:off x="649080" y="1756440"/>
            <a:ext cx="3925440" cy="2262960"/>
          </a:xfrm>
          <a:prstGeom prst="rect">
            <a:avLst/>
          </a:prstGeom>
          <a:ln>
            <a:noFill/>
          </a:ln>
        </p:spPr>
      </p:pic>
      <p:pic>
        <p:nvPicPr>
          <p:cNvPr id="346" name="Рисунок 6"/>
          <p:cNvPicPr/>
          <p:nvPr/>
        </p:nvPicPr>
        <p:blipFill>
          <a:blip r:embed="rId3"/>
          <a:srcRect r="24855"/>
          <a:stretch/>
        </p:blipFill>
        <p:spPr>
          <a:xfrm>
            <a:off x="4757760" y="1756440"/>
            <a:ext cx="3036960" cy="2262960"/>
          </a:xfrm>
          <a:prstGeom prst="rect">
            <a:avLst/>
          </a:prstGeom>
          <a:ln>
            <a:noFill/>
          </a:ln>
        </p:spPr>
      </p:pic>
      <p:pic>
        <p:nvPicPr>
          <p:cNvPr id="347" name="Рисунок 7"/>
          <p:cNvPicPr/>
          <p:nvPr/>
        </p:nvPicPr>
        <p:blipFill>
          <a:blip r:embed="rId4"/>
          <a:srcRect l="14588" r="43511" b="67401"/>
          <a:stretch/>
        </p:blipFill>
        <p:spPr>
          <a:xfrm>
            <a:off x="649080" y="4179600"/>
            <a:ext cx="4363560" cy="1912680"/>
          </a:xfrm>
          <a:prstGeom prst="rect">
            <a:avLst/>
          </a:prstGeom>
          <a:ln>
            <a:noFill/>
          </a:ln>
        </p:spPr>
      </p:pic>
      <p:pic>
        <p:nvPicPr>
          <p:cNvPr id="348" name="Рисунок 8"/>
          <p:cNvPicPr/>
          <p:nvPr/>
        </p:nvPicPr>
        <p:blipFill>
          <a:blip r:embed="rId5"/>
          <a:srcRect l="33583" b="61456"/>
          <a:stretch/>
        </p:blipFill>
        <p:spPr>
          <a:xfrm>
            <a:off x="5232960" y="4202280"/>
            <a:ext cx="4903920" cy="1889640"/>
          </a:xfrm>
          <a:prstGeom prst="rect">
            <a:avLst/>
          </a:prstGeom>
          <a:ln>
            <a:noFill/>
          </a:ln>
        </p:spPr>
      </p:pic>
      <p:pic>
        <p:nvPicPr>
          <p:cNvPr id="349" name="Рисунок 10"/>
          <p:cNvPicPr/>
          <p:nvPr/>
        </p:nvPicPr>
        <p:blipFill>
          <a:blip r:embed="rId6"/>
          <a:stretch/>
        </p:blipFill>
        <p:spPr>
          <a:xfrm>
            <a:off x="8073720" y="1756440"/>
            <a:ext cx="3423960" cy="2266200"/>
          </a:xfrm>
          <a:prstGeom prst="rect">
            <a:avLst/>
          </a:prstGeom>
          <a:ln>
            <a:noFill/>
          </a:ln>
        </p:spPr>
      </p:pic>
      <p:sp>
        <p:nvSpPr>
          <p:cNvPr id="350" name="CustomShape 2"/>
          <p:cNvSpPr/>
          <p:nvPr/>
        </p:nvSpPr>
        <p:spPr>
          <a:xfrm>
            <a:off x="540720" y="6255360"/>
            <a:ext cx="972576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FF0000"/>
                </a:solidFill>
                <a:latin typeface="Calibri"/>
                <a:ea typeface="Calibri"/>
              </a:rPr>
              <a:t>Важно! Если в примерах знакомая Вам школа, проявите деликатность. Не следует критиковать или уличать коллег</a:t>
            </a:r>
            <a:r>
              <a:t/>
            </a:r>
            <a:br/>
            <a:r>
              <a:rPr lang="ru-RU" sz="1400" b="0" strike="noStrike" spc="-1">
                <a:solidFill>
                  <a:srgbClr val="FF0000"/>
                </a:solidFill>
                <a:latin typeface="Calibri"/>
                <a:ea typeface="Calibri"/>
              </a:rPr>
              <a:t>в несоответствии требованиям</a:t>
            </a:r>
            <a:r>
              <a:rPr lang="ru-RU" sz="1200" b="0" strike="noStrike" spc="-1">
                <a:solidFill>
                  <a:srgbClr val="FF0000"/>
                </a:solidFill>
                <a:latin typeface="Calibri"/>
                <a:ea typeface="Calibri"/>
              </a:rPr>
              <a:t> =)</a:t>
            </a:r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/>
              <a:t>!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275" y="1956254"/>
            <a:ext cx="4205432" cy="35776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299" y="1956255"/>
            <a:ext cx="4678878" cy="366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71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5605152" cy="38117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09" y="1029978"/>
            <a:ext cx="520192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02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552" y="1294575"/>
            <a:ext cx="7616041" cy="436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84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TextShape 1"/>
          <p:cNvSpPr txBox="1"/>
          <p:nvPr/>
        </p:nvSpPr>
        <p:spPr>
          <a:xfrm>
            <a:off x="649080" y="865800"/>
            <a:ext cx="8053200" cy="49464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b">
            <a:normAutofit/>
          </a:bodyPr>
          <a:lstStyle/>
          <a:p>
            <a:pPr>
              <a:lnSpc>
                <a:spcPct val="90000"/>
              </a:lnSpc>
            </a:pPr>
            <a:endParaRPr lang="ru-RU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231" y="1262844"/>
            <a:ext cx="3271318" cy="23048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47" y="3905998"/>
            <a:ext cx="3245064" cy="24358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427" y="1166376"/>
            <a:ext cx="3146738" cy="23600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125" y="1071671"/>
            <a:ext cx="3273011" cy="24547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427" y="3676077"/>
            <a:ext cx="3146738" cy="26657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125" y="3744686"/>
            <a:ext cx="3338021" cy="2503516"/>
          </a:xfrm>
          <a:prstGeom prst="rect">
            <a:avLst/>
          </a:prstGeom>
        </p:spPr>
      </p:pic>
      <p:sp>
        <p:nvSpPr>
          <p:cNvPr id="10" name="TextShape 1"/>
          <p:cNvSpPr txBox="1"/>
          <p:nvPr/>
        </p:nvSpPr>
        <p:spPr>
          <a:xfrm>
            <a:off x="1785257" y="195840"/>
            <a:ext cx="7825628" cy="801368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/>
          <a:lstStyle/>
          <a:p>
            <a:pPr algn="ctr">
              <a:lnSpc>
                <a:spcPct val="90000"/>
              </a:lnSpc>
            </a:pPr>
            <a:r>
              <a:rPr lang="ru-RU" sz="2400" b="1" strike="noStrike" spc="-1" dirty="0" smtClean="0">
                <a:solidFill>
                  <a:srgbClr val="333E48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Центры  </a:t>
            </a:r>
            <a:r>
              <a:rPr lang="ru-RU" sz="2400" b="1" strike="noStrike" spc="-1" dirty="0">
                <a:solidFill>
                  <a:srgbClr val="333E48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«Точка роста</a:t>
            </a:r>
            <a:r>
              <a:rPr lang="ru-RU" sz="2400" b="1" strike="noStrike" spc="-1" dirty="0" smtClean="0">
                <a:solidFill>
                  <a:srgbClr val="333E48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», открытые в 2022 году</a:t>
            </a:r>
            <a:endParaRPr lang="ru-RU" sz="24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40252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40" y="1282320"/>
            <a:ext cx="2007498" cy="26764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872" y="4050560"/>
            <a:ext cx="2760876" cy="22563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680" y="1076896"/>
            <a:ext cx="1791880" cy="23891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305" y="4050560"/>
            <a:ext cx="3155157" cy="23663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380" y="1282320"/>
            <a:ext cx="3491774" cy="2618831"/>
          </a:xfrm>
          <a:prstGeom prst="rect">
            <a:avLst/>
          </a:prstGeom>
        </p:spPr>
      </p:pic>
      <p:sp>
        <p:nvSpPr>
          <p:cNvPr id="9" name="TextShape 1"/>
          <p:cNvSpPr txBox="1"/>
          <p:nvPr/>
        </p:nvSpPr>
        <p:spPr>
          <a:xfrm>
            <a:off x="1104840" y="365040"/>
            <a:ext cx="8053200" cy="91728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/>
          <a:lstStyle/>
          <a:p>
            <a:pPr algn="ctr">
              <a:lnSpc>
                <a:spcPct val="90000"/>
              </a:lnSpc>
            </a:pPr>
            <a:r>
              <a:rPr lang="ru-RU" sz="2400" b="1" strike="noStrike" spc="-1" dirty="0" smtClean="0">
                <a:solidFill>
                  <a:srgbClr val="333E48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Центры </a:t>
            </a:r>
            <a:r>
              <a:rPr lang="ru-RU" sz="2400" b="1" strike="noStrike" spc="-1" dirty="0">
                <a:solidFill>
                  <a:srgbClr val="333E48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«Точка роста</a:t>
            </a:r>
            <a:r>
              <a:rPr lang="ru-RU" sz="2400" b="1" strike="noStrike" spc="-1" dirty="0" smtClean="0">
                <a:solidFill>
                  <a:srgbClr val="333E48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», открытые в 2022 году</a:t>
            </a:r>
            <a:endParaRPr lang="ru-RU" sz="24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4377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327" y="1284498"/>
            <a:ext cx="3582125" cy="2686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429" y="3892732"/>
            <a:ext cx="1513658" cy="26909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938" y="1240971"/>
            <a:ext cx="3203154" cy="23948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39" y="4164874"/>
            <a:ext cx="3135085" cy="2351314"/>
          </a:xfrm>
          <a:prstGeom prst="rect">
            <a:avLst/>
          </a:prstGeom>
        </p:spPr>
      </p:pic>
      <p:sp>
        <p:nvSpPr>
          <p:cNvPr id="8" name="TextShape 1"/>
          <p:cNvSpPr txBox="1"/>
          <p:nvPr/>
        </p:nvSpPr>
        <p:spPr>
          <a:xfrm>
            <a:off x="1522852" y="195240"/>
            <a:ext cx="8053200" cy="91728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/>
          <a:lstStyle/>
          <a:p>
            <a:pPr algn="ctr">
              <a:lnSpc>
                <a:spcPct val="90000"/>
              </a:lnSpc>
            </a:pPr>
            <a:r>
              <a:rPr lang="ru-RU" sz="2400" b="1" strike="noStrike" spc="-1" dirty="0" smtClean="0">
                <a:solidFill>
                  <a:srgbClr val="333E48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Оборудование Центров </a:t>
            </a:r>
            <a:r>
              <a:rPr lang="ru-RU" sz="2400" b="1" strike="noStrike" spc="-1" dirty="0">
                <a:solidFill>
                  <a:srgbClr val="333E48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«Точка роста</a:t>
            </a:r>
            <a:r>
              <a:rPr lang="ru-RU" sz="2400" b="1" strike="noStrike" spc="-1" dirty="0" smtClean="0">
                <a:solidFill>
                  <a:srgbClr val="333E48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»</a:t>
            </a:r>
            <a:endParaRPr lang="ru-RU" sz="2400" b="0" strike="noStrike" spc="-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216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extShape 1"/>
          <p:cNvSpPr txBox="1"/>
          <p:nvPr/>
        </p:nvSpPr>
        <p:spPr>
          <a:xfrm>
            <a:off x="1505520" y="2057760"/>
            <a:ext cx="9416160" cy="326808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200" b="0" strike="noStrike" spc="-1" dirty="0">
                <a:solidFill>
                  <a:srgbClr val="333E48"/>
                </a:solidFill>
                <a:latin typeface="Arial"/>
                <a:ea typeface="Arial"/>
              </a:rPr>
              <a:t>Методические рекомендации </a:t>
            </a:r>
            <a:r>
              <a:rPr lang="ru-RU" sz="3200" b="0" strike="noStrike" spc="-1" dirty="0" err="1">
                <a:solidFill>
                  <a:srgbClr val="333E48"/>
                </a:solidFill>
                <a:latin typeface="Arial"/>
                <a:ea typeface="Arial"/>
              </a:rPr>
              <a:t>Минпросвещения</a:t>
            </a:r>
            <a:r>
              <a:rPr lang="ru-RU" sz="3200" b="0" strike="noStrike" spc="-1" dirty="0">
                <a:solidFill>
                  <a:srgbClr val="333E48"/>
                </a:solidFill>
                <a:latin typeface="Arial"/>
                <a:ea typeface="Arial"/>
              </a:rPr>
              <a:t> России (№Р-6 от 12.01.2021) по созданию Центров «Точка роста»: </a:t>
            </a:r>
            <a:r>
              <a:rPr dirty="0"/>
              <a:t/>
            </a:r>
            <a:br>
              <a:rPr dirty="0"/>
            </a:br>
            <a:r>
              <a:rPr lang="ru-RU" sz="3200" b="1" strike="noStrike" spc="-1" dirty="0">
                <a:solidFill>
                  <a:srgbClr val="333E48"/>
                </a:solidFill>
                <a:latin typeface="Arial"/>
                <a:ea typeface="Arial"/>
              </a:rPr>
              <a:t>идеология, нормативная основа, образовательная деятельность.</a:t>
            </a:r>
            <a:r>
              <a:rPr dirty="0"/>
              <a:t/>
            </a:r>
            <a:br>
              <a:rPr dirty="0"/>
            </a:br>
            <a:endParaRPr lang="ru-RU" sz="3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CustomShape 2"/>
          <p:cNvSpPr/>
          <p:nvPr/>
        </p:nvSpPr>
        <p:spPr>
          <a:xfrm>
            <a:off x="594720" y="2057760"/>
            <a:ext cx="993240" cy="1842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1500" b="0" strike="noStrike" spc="-1">
                <a:solidFill>
                  <a:srgbClr val="DCDCDC"/>
                </a:solidFill>
                <a:latin typeface="Arial"/>
                <a:ea typeface="Calibri"/>
              </a:rPr>
              <a:t>1</a:t>
            </a:r>
            <a:endParaRPr lang="ru-RU" sz="115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Shape 1"/>
          <p:cNvSpPr txBox="1"/>
          <p:nvPr/>
        </p:nvSpPr>
        <p:spPr>
          <a:xfrm>
            <a:off x="1104840" y="365040"/>
            <a:ext cx="7983360" cy="80568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/>
          <a:lstStyle/>
          <a:p>
            <a:pPr>
              <a:lnSpc>
                <a:spcPct val="90000"/>
              </a:lnSpc>
            </a:pPr>
            <a:r>
              <a:rPr lang="ru-RU" sz="2800" b="1" strike="noStrike" spc="-1">
                <a:solidFill>
                  <a:srgbClr val="333E48"/>
                </a:solidFill>
                <a:latin typeface="Arial"/>
                <a:ea typeface="Arial"/>
              </a:rPr>
              <a:t>Методические рекомендации</a:t>
            </a: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" name="CustomShape 2"/>
          <p:cNvSpPr/>
          <p:nvPr/>
        </p:nvSpPr>
        <p:spPr>
          <a:xfrm>
            <a:off x="514440" y="1524240"/>
            <a:ext cx="10013760" cy="159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just">
              <a:lnSpc>
                <a:spcPct val="90000"/>
              </a:lnSpc>
              <a:spcBef>
                <a:spcPts val="1001"/>
              </a:spcBef>
            </a:pPr>
            <a:r>
              <a:rPr lang="ru-RU" sz="2400" b="1" strike="noStrike" spc="-1">
                <a:solidFill>
                  <a:srgbClr val="000000"/>
                </a:solidFill>
                <a:latin typeface="Arial"/>
                <a:ea typeface="Arial"/>
              </a:rPr>
              <a:t>Определяют единые организационные и методические условия создания и общие подходы к функционированию Центров «Точка роста»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128" name="CustomShape 3"/>
          <p:cNvSpPr/>
          <p:nvPr/>
        </p:nvSpPr>
        <p:spPr>
          <a:xfrm>
            <a:off x="495360" y="2964960"/>
            <a:ext cx="3860280" cy="1598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Roboto"/>
                <a:ea typeface="Arial"/>
              </a:rPr>
              <a:t>Минимальные требования</a:t>
            </a:r>
            <a:r>
              <a:t/>
            </a:r>
            <a:br/>
            <a:r>
              <a:rPr lang="ru-RU" sz="1800" b="0" strike="noStrike" spc="-1">
                <a:solidFill>
                  <a:srgbClr val="000000"/>
                </a:solidFill>
                <a:latin typeface="Roboto"/>
                <a:ea typeface="Arial"/>
              </a:rPr>
              <a:t>к формированию условий для создания центров, оснащению оборудованием, направленностям образовательных программ, организации учебного процесса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29" name="CustomShape 4"/>
          <p:cNvSpPr/>
          <p:nvPr/>
        </p:nvSpPr>
        <p:spPr>
          <a:xfrm>
            <a:off x="4464360" y="2964960"/>
            <a:ext cx="3567600" cy="1395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Roboto"/>
                <a:ea typeface="Arial"/>
              </a:rPr>
              <a:t>Порядок создания, </a:t>
            </a:r>
            <a:r>
              <a:t/>
            </a:r>
            <a:br/>
            <a:r>
              <a:rPr lang="ru-RU" sz="1800" b="0" strike="noStrike" spc="-1">
                <a:solidFill>
                  <a:srgbClr val="000000"/>
                </a:solidFill>
                <a:latin typeface="Roboto"/>
                <a:ea typeface="Arial"/>
              </a:rPr>
              <a:t>в том числе с точки зрения нормативных документов и базового комплекса мер (дорожной карты)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30" name="CustomShape 5"/>
          <p:cNvSpPr/>
          <p:nvPr/>
        </p:nvSpPr>
        <p:spPr>
          <a:xfrm>
            <a:off x="8261640" y="2973960"/>
            <a:ext cx="3567600" cy="1817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Roboto"/>
                <a:ea typeface="Arial"/>
              </a:rPr>
              <a:t>Мониторинг и контроль </a:t>
            </a:r>
            <a:r>
              <a:rPr lang="ru-RU" sz="1800" b="0" strike="noStrike" spc="-1">
                <a:solidFill>
                  <a:srgbClr val="000000"/>
                </a:solidFill>
                <a:latin typeface="Roboto"/>
                <a:ea typeface="Arial"/>
              </a:rPr>
              <a:t>реализации мероприятий по созданию и функционированию центров, индикаторы, отчетность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31" name="CustomShape 6"/>
          <p:cNvSpPr/>
          <p:nvPr/>
        </p:nvSpPr>
        <p:spPr>
          <a:xfrm>
            <a:off x="495360" y="5397480"/>
            <a:ext cx="10782000" cy="709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Roboto"/>
                <a:ea typeface="Arial"/>
              </a:rPr>
              <a:t>Организационно-методическое сопровождение мероприятий</a:t>
            </a:r>
            <a:r>
              <a:t/>
            </a:r>
            <a:br/>
            <a:r>
              <a:rPr lang="ru-RU" sz="1800" b="0" strike="noStrike" spc="-1">
                <a:solidFill>
                  <a:srgbClr val="000000"/>
                </a:solidFill>
                <a:latin typeface="Roboto"/>
                <a:ea typeface="Arial"/>
              </a:rPr>
              <a:t>Ключевые направления поддержки создаваемых центров, использования созданной ранее в рамках национального проекта «Образование» инфраструктуры, сопровождения педагогов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132" name="Line 7"/>
          <p:cNvSpPr/>
          <p:nvPr/>
        </p:nvSpPr>
        <p:spPr>
          <a:xfrm>
            <a:off x="514080" y="2823120"/>
            <a:ext cx="2990880" cy="360"/>
          </a:xfrm>
          <a:prstGeom prst="line">
            <a:avLst/>
          </a:prstGeom>
          <a:ln w="57240">
            <a:solidFill>
              <a:srgbClr val="0072BC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3" name="Line 8"/>
          <p:cNvSpPr/>
          <p:nvPr/>
        </p:nvSpPr>
        <p:spPr>
          <a:xfrm>
            <a:off x="4518360" y="2823120"/>
            <a:ext cx="2990520" cy="360"/>
          </a:xfrm>
          <a:prstGeom prst="line">
            <a:avLst/>
          </a:prstGeom>
          <a:ln w="57240">
            <a:solidFill>
              <a:srgbClr val="0072BC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4" name="Line 9"/>
          <p:cNvSpPr/>
          <p:nvPr/>
        </p:nvSpPr>
        <p:spPr>
          <a:xfrm>
            <a:off x="8286480" y="2823120"/>
            <a:ext cx="2990880" cy="360"/>
          </a:xfrm>
          <a:prstGeom prst="line">
            <a:avLst/>
          </a:prstGeom>
          <a:ln w="57240">
            <a:solidFill>
              <a:srgbClr val="0072BC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5" name="Line 10"/>
          <p:cNvSpPr/>
          <p:nvPr/>
        </p:nvSpPr>
        <p:spPr>
          <a:xfrm>
            <a:off x="514080" y="5104080"/>
            <a:ext cx="10763280" cy="360"/>
          </a:xfrm>
          <a:prstGeom prst="line">
            <a:avLst/>
          </a:prstGeom>
          <a:ln w="57240">
            <a:solidFill>
              <a:srgbClr val="0072BC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Shape 1"/>
          <p:cNvSpPr txBox="1"/>
          <p:nvPr/>
        </p:nvSpPr>
        <p:spPr>
          <a:xfrm>
            <a:off x="1104840" y="365040"/>
            <a:ext cx="7983360" cy="80568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/>
          <a:lstStyle/>
          <a:p>
            <a:pPr>
              <a:lnSpc>
                <a:spcPct val="90000"/>
              </a:lnSpc>
            </a:pPr>
            <a:r>
              <a:rPr lang="ru-RU" sz="2800" b="1" strike="noStrike" spc="-1">
                <a:solidFill>
                  <a:srgbClr val="333E48"/>
                </a:solidFill>
                <a:latin typeface="Arial"/>
                <a:ea typeface="Arial"/>
              </a:rPr>
              <a:t>Зачем?</a:t>
            </a:r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7" name="CustomShape 2"/>
          <p:cNvSpPr/>
          <p:nvPr/>
        </p:nvSpPr>
        <p:spPr>
          <a:xfrm>
            <a:off x="1498680" y="1685880"/>
            <a:ext cx="8749800" cy="4350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ru-RU" sz="2000" b="1" strike="noStrike" spc="-1">
                <a:solidFill>
                  <a:srgbClr val="000000"/>
                </a:solidFill>
                <a:latin typeface="Arial"/>
                <a:ea typeface="Arial"/>
              </a:rPr>
              <a:t>Совершенствование условий для повышения качества общего образования </a:t>
            </a:r>
            <a:r>
              <a:rPr lang="ru-RU" sz="2000" b="0" strike="noStrike" spc="-1">
                <a:solidFill>
                  <a:srgbClr val="000000"/>
                </a:solidFill>
                <a:latin typeface="Arial"/>
                <a:ea typeface="Arial"/>
              </a:rPr>
              <a:t>в общеобразовательных организациях, расположенных в сельской местности и малых городах 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ru-RU" sz="2000" b="1" strike="noStrike" spc="-1">
                <a:solidFill>
                  <a:srgbClr val="000000"/>
                </a:solidFill>
                <a:latin typeface="Arial"/>
                <a:ea typeface="Arial"/>
              </a:rPr>
              <a:t>Расширение возможностей обучающихся</a:t>
            </a:r>
            <a:r>
              <a:rPr lang="ru-RU" sz="2000" b="0" strike="noStrike" spc="-1">
                <a:solidFill>
                  <a:srgbClr val="000000"/>
                </a:solidFill>
                <a:latin typeface="Arial"/>
                <a:ea typeface="Arial"/>
              </a:rPr>
              <a:t> в освоении учебных предметов естественно-научной и технологической направленностей 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ru-RU" sz="2000" b="1" strike="noStrike" spc="-1">
                <a:solidFill>
                  <a:srgbClr val="000000"/>
                </a:solidFill>
                <a:latin typeface="Arial"/>
                <a:ea typeface="Arial"/>
              </a:rPr>
              <a:t>Практическая отработка учебного материала по учебным предметам «Физика», «Химия», «Биология»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800"/>
              </a:spcBef>
            </a:pPr>
            <a:r>
              <a:rPr lang="ru-RU" sz="2000" b="1" strike="noStrike" spc="-1">
                <a:solidFill>
                  <a:srgbClr val="000000"/>
                </a:solidFill>
                <a:latin typeface="Arial"/>
                <a:ea typeface="Arial"/>
              </a:rPr>
              <a:t>Повышение охвата обучающихся </a:t>
            </a:r>
            <a:r>
              <a:rPr lang="ru-RU" sz="2000" b="0" strike="noStrike" spc="-1">
                <a:solidFill>
                  <a:srgbClr val="000000"/>
                </a:solidFill>
                <a:latin typeface="Arial"/>
                <a:ea typeface="Arial"/>
              </a:rPr>
              <a:t>общеобразовательных организаций сельской местности и малых городов образовательными программами общего и дополнительного образования естественно-научной и технологической направленностей на современном оборудовании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38" name="CustomShape 3"/>
          <p:cNvSpPr/>
          <p:nvPr/>
        </p:nvSpPr>
        <p:spPr>
          <a:xfrm>
            <a:off x="838080" y="1467360"/>
            <a:ext cx="545760" cy="109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5400" b="0" strike="noStrike" spc="-1">
                <a:solidFill>
                  <a:srgbClr val="0072BC"/>
                </a:solidFill>
                <a:latin typeface="Roboto"/>
                <a:ea typeface="Calibri"/>
              </a:rPr>
              <a:t>1</a:t>
            </a:r>
            <a:endParaRPr lang="ru-RU" sz="5400" b="0" strike="noStrike" spc="-1">
              <a:latin typeface="Arial"/>
            </a:endParaRPr>
          </a:p>
        </p:txBody>
      </p:sp>
      <p:sp>
        <p:nvSpPr>
          <p:cNvPr id="139" name="CustomShape 4"/>
          <p:cNvSpPr/>
          <p:nvPr/>
        </p:nvSpPr>
        <p:spPr>
          <a:xfrm>
            <a:off x="838080" y="2403000"/>
            <a:ext cx="545760" cy="109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5400" b="0" strike="noStrike" spc="-1">
                <a:solidFill>
                  <a:srgbClr val="0072BC"/>
                </a:solidFill>
                <a:latin typeface="Roboto"/>
                <a:ea typeface="Calibri"/>
              </a:rPr>
              <a:t>2</a:t>
            </a:r>
            <a:endParaRPr lang="ru-RU" sz="5400" b="0" strike="noStrike" spc="-1">
              <a:latin typeface="Arial"/>
            </a:endParaRPr>
          </a:p>
        </p:txBody>
      </p:sp>
      <p:sp>
        <p:nvSpPr>
          <p:cNvPr id="140" name="CustomShape 5"/>
          <p:cNvSpPr/>
          <p:nvPr/>
        </p:nvSpPr>
        <p:spPr>
          <a:xfrm>
            <a:off x="838080" y="3426840"/>
            <a:ext cx="545760" cy="109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5400" b="0" strike="noStrike" spc="-1">
                <a:solidFill>
                  <a:srgbClr val="0072BC"/>
                </a:solidFill>
                <a:latin typeface="Roboto"/>
                <a:ea typeface="Calibri"/>
              </a:rPr>
              <a:t>3</a:t>
            </a:r>
            <a:endParaRPr lang="ru-RU" sz="5400" b="0" strike="noStrike" spc="-1">
              <a:latin typeface="Arial"/>
            </a:endParaRPr>
          </a:p>
        </p:txBody>
      </p:sp>
      <p:sp>
        <p:nvSpPr>
          <p:cNvPr id="141" name="CustomShape 6"/>
          <p:cNvSpPr/>
          <p:nvPr/>
        </p:nvSpPr>
        <p:spPr>
          <a:xfrm>
            <a:off x="838080" y="4389480"/>
            <a:ext cx="545760" cy="109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5400" b="0" strike="noStrike" spc="-1">
                <a:solidFill>
                  <a:srgbClr val="0072BC"/>
                </a:solidFill>
                <a:latin typeface="Roboto"/>
                <a:ea typeface="Calibri"/>
              </a:rPr>
              <a:t>4</a:t>
            </a:r>
            <a:endParaRPr lang="ru-RU" sz="5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Shape 1"/>
          <p:cNvSpPr txBox="1"/>
          <p:nvPr/>
        </p:nvSpPr>
        <p:spPr>
          <a:xfrm>
            <a:off x="1104840" y="365040"/>
            <a:ext cx="8053200" cy="91728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/>
          <a:lstStyle/>
          <a:p>
            <a:pPr>
              <a:lnSpc>
                <a:spcPct val="90000"/>
              </a:lnSpc>
            </a:pPr>
            <a:r>
              <a:rPr lang="ru-RU" sz="3200" b="1" strike="noStrike" spc="-1">
                <a:solidFill>
                  <a:srgbClr val="333E48"/>
                </a:solidFill>
                <a:latin typeface="Arial"/>
                <a:ea typeface="Arial"/>
              </a:rPr>
              <a:t>Что изменится?</a:t>
            </a: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/>
          <a:lstStyle/>
          <a:p>
            <a:endParaRPr lang="ru-RU" sz="1800" b="0" strike="noStrike" spc="-1">
              <a:solidFill>
                <a:srgbClr val="333E48"/>
              </a:solidFill>
              <a:latin typeface="Arial"/>
            </a:endParaRPr>
          </a:p>
        </p:txBody>
      </p:sp>
      <p:pic>
        <p:nvPicPr>
          <p:cNvPr id="144" name="Рисунок 3"/>
          <p:cNvPicPr/>
          <p:nvPr/>
        </p:nvPicPr>
        <p:blipFill>
          <a:blip r:embed="rId2"/>
          <a:stretch/>
        </p:blipFill>
        <p:spPr>
          <a:xfrm>
            <a:off x="1028880" y="2166120"/>
            <a:ext cx="5067000" cy="3669840"/>
          </a:xfrm>
          <a:prstGeom prst="rect">
            <a:avLst/>
          </a:prstGeom>
          <a:ln>
            <a:noFill/>
          </a:ln>
        </p:spPr>
      </p:pic>
      <p:sp>
        <p:nvSpPr>
          <p:cNvPr id="145" name="CustomShape 3"/>
          <p:cNvSpPr/>
          <p:nvPr/>
        </p:nvSpPr>
        <p:spPr>
          <a:xfrm>
            <a:off x="6894360" y="2494800"/>
            <a:ext cx="4820760" cy="2013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  <a:ea typeface="Arial"/>
              </a:rPr>
              <a:t>Широкий спектр способов и методов применения оборудования в учебном процессе, внеурочной деятельности, дополнительном образовании </a:t>
            </a:r>
            <a:endParaRPr lang="ru-RU" sz="2000" b="0" strike="noStrike" spc="-1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  <a:ea typeface="Arial"/>
              </a:rPr>
              <a:t>Использование учебных кабинетов физики, химии, биологии</a:t>
            </a:r>
            <a:endParaRPr lang="ru-RU" sz="2000" b="0" strike="noStrike" spc="-1"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  <a:ea typeface="Arial"/>
              </a:rPr>
              <a:t>Использование пространств для проектной деятельности и дополнительного образования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46" name="Line 4"/>
          <p:cNvSpPr/>
          <p:nvPr/>
        </p:nvSpPr>
        <p:spPr>
          <a:xfrm>
            <a:off x="6659640" y="2494800"/>
            <a:ext cx="360" cy="2934360"/>
          </a:xfrm>
          <a:prstGeom prst="line">
            <a:avLst/>
          </a:prstGeom>
          <a:ln w="57240">
            <a:solidFill>
              <a:srgbClr val="0072BC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Shape 1"/>
          <p:cNvSpPr txBox="1"/>
          <p:nvPr/>
        </p:nvSpPr>
        <p:spPr>
          <a:xfrm>
            <a:off x="1104840" y="365040"/>
            <a:ext cx="8053200" cy="91728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/>
          <a:lstStyle/>
          <a:p>
            <a:pPr>
              <a:lnSpc>
                <a:spcPct val="90000"/>
              </a:lnSpc>
            </a:pPr>
            <a:r>
              <a:rPr lang="ru-RU" sz="3200" b="1" strike="noStrike" spc="-1">
                <a:solidFill>
                  <a:srgbClr val="333E48"/>
                </a:solidFill>
                <a:latin typeface="Arial"/>
                <a:ea typeface="Arial"/>
              </a:rPr>
              <a:t>За счет чего?</a:t>
            </a: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CustomShape 2"/>
          <p:cNvSpPr/>
          <p:nvPr/>
        </p:nvSpPr>
        <p:spPr>
          <a:xfrm>
            <a:off x="1650960" y="1772280"/>
            <a:ext cx="9106200" cy="4350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2000" b="1" strike="noStrike" spc="-1">
                <a:solidFill>
                  <a:srgbClr val="000000"/>
                </a:solidFill>
                <a:latin typeface="Arial"/>
                <a:ea typeface="Arial"/>
              </a:rPr>
              <a:t>Субсидия из федерального бюджета бюджету субъекта Российской Федерации на приобретение средств обучения и воспитания, оборудования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2000" b="1" strike="noStrike" spc="-1">
                <a:solidFill>
                  <a:srgbClr val="000000"/>
                </a:solidFill>
                <a:latin typeface="Arial"/>
                <a:ea typeface="Arial"/>
              </a:rPr>
              <a:t>Софинансирование субъектом Российской Федерации мероприятий по созданию центров «Точка роста»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2000" b="1" strike="noStrike" spc="-1">
                <a:solidFill>
                  <a:srgbClr val="000000"/>
                </a:solidFill>
                <a:latin typeface="Arial"/>
                <a:ea typeface="Arial"/>
              </a:rPr>
              <a:t>Реализация мероприятий по подготовке и созданию центров «Точка роста» в муниципалитете</a:t>
            </a:r>
            <a:endParaRPr lang="ru-RU" sz="2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ru-RU" sz="2000" b="1" strike="noStrike" spc="-1">
                <a:solidFill>
                  <a:srgbClr val="000000"/>
                </a:solidFill>
                <a:latin typeface="Arial"/>
                <a:ea typeface="Arial"/>
              </a:rPr>
              <a:t>Поддержка мероприятий, в том числе методическая и организационная, со стороны федерального оператора проекта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149" name="CustomShape 3"/>
          <p:cNvSpPr/>
          <p:nvPr/>
        </p:nvSpPr>
        <p:spPr>
          <a:xfrm>
            <a:off x="1104840" y="1706760"/>
            <a:ext cx="545760" cy="109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5400" b="0" strike="noStrike" spc="-1">
                <a:solidFill>
                  <a:srgbClr val="000000"/>
                </a:solidFill>
                <a:latin typeface="Arial"/>
                <a:ea typeface="Arial"/>
              </a:rPr>
              <a:t>1</a:t>
            </a:r>
            <a:endParaRPr lang="ru-RU" sz="5400" b="0" strike="noStrike" spc="-1">
              <a:latin typeface="Arial"/>
            </a:endParaRPr>
          </a:p>
        </p:txBody>
      </p:sp>
      <p:sp>
        <p:nvSpPr>
          <p:cNvPr id="150" name="CustomShape 4"/>
          <p:cNvSpPr/>
          <p:nvPr/>
        </p:nvSpPr>
        <p:spPr>
          <a:xfrm>
            <a:off x="1104840" y="2703240"/>
            <a:ext cx="545760" cy="109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5400" b="0" strike="noStrike" spc="-1">
                <a:solidFill>
                  <a:srgbClr val="000000"/>
                </a:solidFill>
                <a:latin typeface="Arial"/>
                <a:ea typeface="Arial"/>
              </a:rPr>
              <a:t>2</a:t>
            </a:r>
            <a:endParaRPr lang="ru-RU" sz="5400" b="0" strike="noStrike" spc="-1">
              <a:latin typeface="Arial"/>
            </a:endParaRPr>
          </a:p>
        </p:txBody>
      </p:sp>
      <p:sp>
        <p:nvSpPr>
          <p:cNvPr id="151" name="CustomShape 5"/>
          <p:cNvSpPr/>
          <p:nvPr/>
        </p:nvSpPr>
        <p:spPr>
          <a:xfrm>
            <a:off x="1104840" y="3548880"/>
            <a:ext cx="545760" cy="109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5400" b="0" strike="noStrike" spc="-1">
                <a:solidFill>
                  <a:srgbClr val="000000"/>
                </a:solidFill>
                <a:latin typeface="Arial"/>
                <a:ea typeface="Arial"/>
              </a:rPr>
              <a:t>3</a:t>
            </a:r>
            <a:endParaRPr lang="ru-RU" sz="5400" b="0" strike="noStrike" spc="-1">
              <a:latin typeface="Arial"/>
            </a:endParaRPr>
          </a:p>
        </p:txBody>
      </p:sp>
      <p:sp>
        <p:nvSpPr>
          <p:cNvPr id="152" name="CustomShape 6"/>
          <p:cNvSpPr/>
          <p:nvPr/>
        </p:nvSpPr>
        <p:spPr>
          <a:xfrm>
            <a:off x="1104840" y="4418640"/>
            <a:ext cx="545760" cy="109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5400" b="0" strike="noStrike" spc="-1">
                <a:solidFill>
                  <a:srgbClr val="000000"/>
                </a:solidFill>
                <a:latin typeface="Arial"/>
                <a:ea typeface="Arial"/>
              </a:rPr>
              <a:t>4</a:t>
            </a:r>
            <a:endParaRPr lang="ru-RU" sz="5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Shape 1"/>
          <p:cNvSpPr txBox="1"/>
          <p:nvPr/>
        </p:nvSpPr>
        <p:spPr>
          <a:xfrm>
            <a:off x="1104840" y="365040"/>
            <a:ext cx="8053200" cy="91728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/>
          <a:lstStyle/>
          <a:p>
            <a:pPr>
              <a:lnSpc>
                <a:spcPct val="90000"/>
              </a:lnSpc>
            </a:pPr>
            <a:r>
              <a:rPr lang="ru-RU" sz="3200" b="1" strike="noStrike" spc="-1">
                <a:solidFill>
                  <a:srgbClr val="333E48"/>
                </a:solidFill>
                <a:latin typeface="Arial"/>
                <a:ea typeface="Arial"/>
              </a:rPr>
              <a:t>Как?*</a:t>
            </a:r>
            <a:endParaRPr lang="ru-RU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TextShape 2"/>
          <p:cNvSpPr txBox="1"/>
          <p:nvPr/>
        </p:nvSpPr>
        <p:spPr>
          <a:xfrm>
            <a:off x="838080" y="1189440"/>
            <a:ext cx="10515240" cy="498708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>
            <a:normAutofit fontScale="92500"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333E48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333E48"/>
                </a:solidFill>
                <a:latin typeface="Arial"/>
                <a:ea typeface="Arial"/>
              </a:rPr>
              <a:t>Определить перечень лиц (рабочую группу) из числа педагогических и руководящих работников общеобразовательной организации, ответственных за подготовку к работе Центра «Точка роста».</a:t>
            </a:r>
            <a:endParaRPr lang="ru-RU" sz="1800" b="0" strike="noStrike" spc="-1" dirty="0">
              <a:solidFill>
                <a:srgbClr val="333E48"/>
              </a:solidFill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333E48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333E48"/>
                </a:solidFill>
                <a:latin typeface="Arial"/>
                <a:ea typeface="Arial"/>
              </a:rPr>
              <a:t>Определить предполагаемый перечень образовательных программ, которые будут реализованы на базе Центра «Точка роста» и предусмотреть корректировку образовательных </a:t>
            </a:r>
            <a:r>
              <a:rPr lang="ru-RU" sz="1800" b="0" strike="noStrike" spc="-1" dirty="0" smtClean="0">
                <a:solidFill>
                  <a:srgbClr val="333E48"/>
                </a:solidFill>
                <a:latin typeface="Arial"/>
                <a:ea typeface="Arial"/>
              </a:rPr>
              <a:t>программ.</a:t>
            </a:r>
            <a:endParaRPr lang="ru-RU" sz="1800" b="0" strike="noStrike" spc="-1" dirty="0">
              <a:solidFill>
                <a:srgbClr val="333E48"/>
              </a:solidFill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333E48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333E48"/>
                </a:solidFill>
                <a:latin typeface="Arial"/>
                <a:ea typeface="Arial"/>
              </a:rPr>
              <a:t>Организовать согласование с учредителем общеобразовательной организации объемных показателей государственного/муниципального задания в случае их изменения с момента начала функционирования Центра «Точка роста» (дополнительное образование, внеурочная деятельность, мероприятия и т.д.).</a:t>
            </a:r>
            <a:endParaRPr lang="ru-RU" sz="1800" b="0" strike="noStrike" spc="-1" dirty="0">
              <a:solidFill>
                <a:srgbClr val="333E48"/>
              </a:solidFill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333E48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333E48"/>
                </a:solidFill>
                <a:latin typeface="Arial"/>
                <a:ea typeface="Arial"/>
              </a:rPr>
              <a:t>Предусмотреть внесение изменений в локальные акты об оплате труда работников в случае установления доплат педагогическим и управленческим работникам Центра «Точка роста».</a:t>
            </a:r>
            <a:endParaRPr lang="ru-RU" sz="1800" b="0" strike="noStrike" spc="-1" dirty="0">
              <a:solidFill>
                <a:srgbClr val="333E48"/>
              </a:solidFill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333E48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333E48"/>
                </a:solidFill>
                <a:latin typeface="Arial"/>
                <a:ea typeface="Arial"/>
              </a:rPr>
              <a:t>Обеспечить по согласованию с учредителем подготовку и проведение работ по приведению помещений организации в соответствие руководству по дизайну.</a:t>
            </a:r>
            <a:endParaRPr lang="ru-RU" sz="1800" b="0" strike="noStrike" spc="-1" dirty="0">
              <a:solidFill>
                <a:srgbClr val="333E48"/>
              </a:solidFill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333E48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333E48"/>
                </a:solidFill>
                <a:latin typeface="Arial"/>
                <a:ea typeface="Arial"/>
              </a:rPr>
              <a:t>Обеспечить расчет показателей функционирования Центра «Точка роста» для общеобразовательной организации и предоставление на вышестоящие уровни.</a:t>
            </a:r>
            <a:endParaRPr lang="ru-RU" sz="1800" b="0" strike="noStrike" spc="-1" dirty="0">
              <a:solidFill>
                <a:srgbClr val="333E48"/>
              </a:solidFill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333E48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333E48"/>
                </a:solidFill>
                <a:latin typeface="Arial"/>
                <a:ea typeface="Arial"/>
              </a:rPr>
              <a:t>Обеспечить создание раздела на сайте общеобразовательной организации «Центр «Точка роста».</a:t>
            </a:r>
            <a:endParaRPr lang="ru-RU" sz="1800" b="0" strike="noStrike" spc="-1" dirty="0">
              <a:solidFill>
                <a:srgbClr val="333E48"/>
              </a:solidFill>
              <a:latin typeface="Arial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333E48"/>
              </a:buClr>
              <a:buFont typeface="Arial"/>
              <a:buChar char="•"/>
            </a:pPr>
            <a:r>
              <a:rPr lang="ru-RU" sz="1800" b="0" strike="noStrike" spc="-1" dirty="0">
                <a:solidFill>
                  <a:srgbClr val="333E48"/>
                </a:solidFill>
                <a:latin typeface="Arial"/>
                <a:ea typeface="Arial"/>
              </a:rPr>
              <a:t>Обеспечить функционирование Центра «Точка роста» и своевременное предоставление отчетности на вышестоящие уровни.</a:t>
            </a:r>
            <a:endParaRPr lang="ru-RU" sz="1800" b="0" strike="noStrike" spc="-1" dirty="0">
              <a:solidFill>
                <a:srgbClr val="333E48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ru-RU" sz="1800" b="0" strike="noStrike" spc="-1" dirty="0">
              <a:solidFill>
                <a:srgbClr val="333E48"/>
              </a:solidFill>
              <a:latin typeface="Arial"/>
            </a:endParaRPr>
          </a:p>
        </p:txBody>
      </p:sp>
      <p:sp>
        <p:nvSpPr>
          <p:cNvPr id="155" name="CustomShape 3"/>
          <p:cNvSpPr/>
          <p:nvPr/>
        </p:nvSpPr>
        <p:spPr>
          <a:xfrm>
            <a:off x="1120680" y="6266160"/>
            <a:ext cx="8363160" cy="3661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5720" rIns="45720"/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* Что обязательно нужно сделать руководителю общеобразовательной организации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1634</TotalTime>
  <Words>1922</Words>
  <Application>Microsoft Office PowerPoint</Application>
  <PresentationFormat>Широкоэкранный</PresentationFormat>
  <Paragraphs>276</Paragraphs>
  <Slides>37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37</vt:i4>
      </vt:variant>
    </vt:vector>
  </HeadingPairs>
  <TitlesOfParts>
    <vt:vector size="45" baseType="lpstr">
      <vt:lpstr>Arial</vt:lpstr>
      <vt:lpstr>Calibri</vt:lpstr>
      <vt:lpstr>DejaVu Sans</vt:lpstr>
      <vt:lpstr>Roboto</vt:lpstr>
      <vt:lpstr>Times New Roman</vt:lpstr>
      <vt:lpstr>Verdana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создании федеральной сети Центров образования цифрового и гуманитарного профилей «Точка роста»</dc:title>
  <dc:subject/>
  <dc:creator>Лариса Сулима</dc:creator>
  <dc:description/>
  <cp:lastModifiedBy>Юлия Евгеньевна Байер</cp:lastModifiedBy>
  <cp:revision>179</cp:revision>
  <dcterms:modified xsi:type="dcterms:W3CDTF">2022-12-21T07:50:35Z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5</vt:i4>
  </property>
  <property fmtid="{D5CDD505-2E9C-101B-9397-08002B2CF9AE}" pid="8" name="PresentationFormat">
    <vt:lpwstr>Широкоэкранный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50</vt:i4>
  </property>
</Properties>
</file>