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8" autoAdjust="0"/>
  </p:normalViewPr>
  <p:slideViewPr>
    <p:cSldViewPr>
      <p:cViewPr>
        <p:scale>
          <a:sx n="90" d="100"/>
          <a:sy n="90" d="100"/>
        </p:scale>
        <p:origin x="-12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2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1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44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05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2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0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7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4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1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33DA-471D-4C58-91CE-6247996834B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0A4D7-FBC6-4DEB-A26E-E413861A6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6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7445" y="5862085"/>
            <a:ext cx="380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с.Зимари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ул.Центральная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6075"/>
            <a:ext cx="4414178" cy="249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89" y="650305"/>
            <a:ext cx="5231921" cy="3923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846" y="137035"/>
            <a:ext cx="6433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Зимаревская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Калманского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Алтайского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7" t="11150" r="6267" b="7722"/>
          <a:stretch/>
        </p:blipFill>
        <p:spPr bwMode="auto">
          <a:xfrm>
            <a:off x="6156988" y="1094231"/>
            <a:ext cx="2167467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школа\Desktop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68" y="4346175"/>
            <a:ext cx="1993107" cy="14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66289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Зимари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расположено на границе Барнаульского ленточного бора и лесостепной зоны, в 35 км к югу от Барнаула на границе Барнаульского ленточного бора и лесостепной зоны. В северной части села расположено несколько озёр.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центром одноимённого сельсовета.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Зимарёвский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 составляет 16557га. В состав МО входит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с.Зимари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п.Новый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Казарма 260 км.,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п.Прудской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р-д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Зимари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МО проживает 1340 человек по состоянию на 01.01.2020 года.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Секретарь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Зимарёвского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Старцева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 Николаевна, тел.28-3-17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Почтовый адрес: 659037,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с.Зимари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Калманского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д.52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 электронной почты: admzimari@mail.ru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15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7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Зимаревском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сельсовете имеется учреждение культуры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Зимарёвский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КДЦ», сельская библиотека.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Торговым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обслуживанием занимаются четыре торговых точки: ИП «Лазарев», ИП «Тимченко», ООО «Кооператор», ИП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Казацева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обслуживании осуществляет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Зимаревский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ФАП. В 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Зимаревской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СОШ» обучается на 01.01.2022года 13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учеников.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предприятие занимающееся производством цельномолочной продукции —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Рикон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предприятия — ООО «Сибирь», ООО «Лео», КФХ «Чечеткин А. В.», КФХ «Светлана».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ближайшей железнодорожной станции (остановочного пункта)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Зимари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км.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Рядом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проходит региональная автомобильная трасса Барнаул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Новороманово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Калманка.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6780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6" y="332656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сведения о МБОУ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Зимаревская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Дата создания образовательной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1930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Учредитель (учредители) образовательной 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(заполняется для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учредителя): 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Калманского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района:</a:t>
            </a:r>
          </a:p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Глава администрации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Чернолуцкая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Валерьевна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Тел: 83855122401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adminkal@mail.ru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Сайт: 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www.kalmanka-adm.ru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Место нахождения образовательной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организации: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659037, Алтайский край,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Калманский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с.Зимари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54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Режим и график работы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Понедельник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Пятница,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8.30-17.00 ч.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Контактная информация: телефон, факс, адрес электронной почты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Тел/факс.: 83855128324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zimari@mail.ru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https://shkolazimarevskaya-r22.gosweb.gosuslugi.ru/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Зимаревская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 – Большакова Людмила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66196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4736375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744"/>
                <a:gridCol w="881073"/>
                <a:gridCol w="1697431"/>
                <a:gridCol w="2405524"/>
                <a:gridCol w="1365164"/>
              </a:tblGrid>
              <a:tr h="1193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Доплаты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Доплата молодому педагогу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Дополнительная нагрузка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</a:tr>
              <a:tr h="822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год – коэффициент 0,3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2год –коэффициент 0,2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год -  коэффициент 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Занятия внеучебной деятельности, кружковая работа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</a:tr>
              <a:tr h="1059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год – коэффициент 0,3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2год –коэффициент 0,2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год -  коэффициент 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</a:t>
                      </a:r>
                      <a:r>
                        <a:rPr lang="ru-RU" sz="1200" dirty="0" err="1">
                          <a:effectLst/>
                        </a:rPr>
                        <a:t>внеучебной</a:t>
                      </a:r>
                      <a:r>
                        <a:rPr lang="ru-RU" sz="1200" dirty="0">
                          <a:effectLst/>
                        </a:rPr>
                        <a:t> деятельности, кружковая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</a:tr>
              <a:tr h="884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Технология(мальчики)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год – коэффициент 0,3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2год –коэффициент 0,2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год -  коэффициент 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</a:t>
                      </a:r>
                      <a:r>
                        <a:rPr lang="ru-RU" sz="1200" dirty="0" err="1">
                          <a:effectLst/>
                        </a:rPr>
                        <a:t>внеучебной</a:t>
                      </a:r>
                      <a:r>
                        <a:rPr lang="ru-RU" sz="1200" dirty="0">
                          <a:effectLst/>
                        </a:rPr>
                        <a:t> деятельности, кружковая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эффективности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</a:t>
                      </a:r>
                      <a:r>
                        <a:rPr lang="ru-RU" sz="1200" dirty="0" err="1">
                          <a:effectLst/>
                        </a:rPr>
                        <a:t>внеучебной</a:t>
                      </a:r>
                      <a:r>
                        <a:rPr lang="ru-RU" sz="1200" dirty="0">
                          <a:effectLst/>
                        </a:rPr>
                        <a:t> деятельности, кружковая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1" marR="68521" marT="9517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332656"/>
            <a:ext cx="4624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Сведения о вакансии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2340439"/>
              </p:ext>
            </p:extLst>
          </p:nvPr>
        </p:nvGraphicFramePr>
        <p:xfrm>
          <a:off x="467544" y="1052736"/>
          <a:ext cx="8101900" cy="450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4153"/>
                <a:gridCol w="3357747"/>
              </a:tblGrid>
              <a:tr h="45167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Компенсация коммунальных услуг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2800руб.ежемесячно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776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Компенсация аренды жилья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4500руб ежемесячно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628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Возможность получения краевого единовременного пособия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300 </a:t>
                      </a:r>
                      <a:r>
                        <a:rPr lang="ru-RU" sz="1400" dirty="0" err="1">
                          <a:effectLst/>
                        </a:rPr>
                        <a:t>тыс.руб</a:t>
                      </a:r>
                      <a:r>
                        <a:rPr lang="ru-RU" sz="1400" dirty="0">
                          <a:effectLst/>
                        </a:rPr>
                        <a:t>. или </a:t>
                      </a:r>
                      <a:r>
                        <a:rPr lang="ru-RU" sz="1400" dirty="0" smtClean="0">
                          <a:effectLst/>
                        </a:rPr>
                        <a:t>200 </a:t>
                      </a:r>
                      <a:r>
                        <a:rPr lang="ru-RU" sz="1400" dirty="0" err="1">
                          <a:effectLst/>
                        </a:rPr>
                        <a:t>тыс.руб</a:t>
                      </a:r>
                      <a:r>
                        <a:rPr lang="ru-RU" sz="1400" dirty="0" smtClean="0">
                          <a:effectLst/>
                        </a:rPr>
                        <a:t>. выпускникам ВУЗов и </a:t>
                      </a:r>
                      <a:r>
                        <a:rPr lang="ru-RU" sz="1400" dirty="0" err="1" smtClean="0">
                          <a:effectLst/>
                        </a:rPr>
                        <a:t>ССУЗов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соответсвенно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628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Муниципальные «подъемные»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Выпускник ВУЗа – </a:t>
                      </a:r>
                      <a:r>
                        <a:rPr lang="ru-RU" sz="1400" dirty="0" smtClean="0">
                          <a:effectLst/>
                        </a:rPr>
                        <a:t>50</a:t>
                      </a:r>
                      <a:r>
                        <a:rPr lang="ru-RU" sz="1400" baseline="0" dirty="0" smtClean="0">
                          <a:effectLst/>
                        </a:rPr>
                        <a:t> 000 </a:t>
                      </a:r>
                      <a:r>
                        <a:rPr lang="ru-RU" sz="1400" baseline="0" dirty="0" err="1" smtClean="0">
                          <a:effectLst/>
                        </a:rPr>
                        <a:t>руб</a:t>
                      </a:r>
                      <a:endParaRPr lang="ru-RU" sz="1100" dirty="0">
                        <a:effectLst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Выпускник </a:t>
                      </a:r>
                      <a:r>
                        <a:rPr lang="ru-RU" sz="1400" dirty="0" err="1">
                          <a:effectLst/>
                        </a:rPr>
                        <a:t>СУЗа</a:t>
                      </a:r>
                      <a:r>
                        <a:rPr lang="ru-RU" sz="1400" dirty="0">
                          <a:effectLst/>
                        </a:rPr>
                        <a:t> -</a:t>
                      </a:r>
                      <a:r>
                        <a:rPr lang="ru-RU" sz="1400" dirty="0" smtClean="0">
                          <a:effectLst/>
                        </a:rPr>
                        <a:t>30 </a:t>
                      </a:r>
                      <a:r>
                        <a:rPr lang="ru-RU" sz="1400" baseline="0" dirty="0" smtClean="0">
                          <a:effectLst/>
                        </a:rPr>
                        <a:t>000 </a:t>
                      </a:r>
                      <a:r>
                        <a:rPr lang="ru-RU" sz="1400" baseline="0" dirty="0" err="1" smtClean="0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628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Предоставляемое по месту трудоустройства жилье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628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Возможность получения выплаты в рамках программы «Земский учитель»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млн. </a:t>
                      </a:r>
                      <a:r>
                        <a:rPr lang="ru-RU" sz="1400" dirty="0" err="1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3480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Выплата ежемесячной надбавки к заработной плате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год работы- 30% от оклада;</a:t>
                      </a:r>
                      <a:endParaRPr lang="ru-RU" sz="1100" dirty="0">
                        <a:effectLst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год – 20%</a:t>
                      </a:r>
                      <a:endParaRPr lang="ru-RU" sz="1100" dirty="0">
                        <a:effectLst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год -  10%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332656"/>
            <a:ext cx="502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3986211"/>
              </p:ext>
            </p:extLst>
          </p:nvPr>
        </p:nvGraphicFramePr>
        <p:xfrm>
          <a:off x="179512" y="2420888"/>
          <a:ext cx="8640960" cy="245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551"/>
                <a:gridCol w="3289409"/>
              </a:tblGrid>
              <a:tr h="1227859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Муниципальное объединение молодых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Масимова</a:t>
                      </a:r>
                      <a:r>
                        <a:rPr lang="ru-RU" sz="1400" dirty="0">
                          <a:effectLst/>
                        </a:rPr>
                        <a:t>  Фарида </a:t>
                      </a:r>
                      <a:r>
                        <a:rPr lang="ru-RU" sz="1400" dirty="0" err="1">
                          <a:effectLst/>
                        </a:rPr>
                        <a:t>Абульфатовна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27859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Методическая поддержка, наставничество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Организовано  при Методическом Совете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76470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методической поддержки молодого специалиста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397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494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Ирина</cp:lastModifiedBy>
  <cp:revision>6</cp:revision>
  <dcterms:created xsi:type="dcterms:W3CDTF">2023-03-15T03:54:03Z</dcterms:created>
  <dcterms:modified xsi:type="dcterms:W3CDTF">2024-03-19T05:49:35Z</dcterms:modified>
</cp:coreProperties>
</file>